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3.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6"/>
  </p:notesMasterIdLst>
  <p:handoutMasterIdLst>
    <p:handoutMasterId r:id="rId57"/>
  </p:handoutMasterIdLst>
  <p:sldIdLst>
    <p:sldId id="256" r:id="rId2"/>
    <p:sldId id="414" r:id="rId3"/>
    <p:sldId id="377" r:id="rId4"/>
    <p:sldId id="371" r:id="rId5"/>
    <p:sldId id="388" r:id="rId6"/>
    <p:sldId id="417" r:id="rId7"/>
    <p:sldId id="413" r:id="rId8"/>
    <p:sldId id="415" r:id="rId9"/>
    <p:sldId id="416" r:id="rId10"/>
    <p:sldId id="369" r:id="rId11"/>
    <p:sldId id="418" r:id="rId12"/>
    <p:sldId id="419" r:id="rId13"/>
    <p:sldId id="401" r:id="rId14"/>
    <p:sldId id="402" r:id="rId15"/>
    <p:sldId id="430" r:id="rId16"/>
    <p:sldId id="405" r:id="rId17"/>
    <p:sldId id="428" r:id="rId18"/>
    <p:sldId id="431" r:id="rId19"/>
    <p:sldId id="435" r:id="rId20"/>
    <p:sldId id="420" r:id="rId21"/>
    <p:sldId id="423" r:id="rId22"/>
    <p:sldId id="421" r:id="rId23"/>
    <p:sldId id="433" r:id="rId24"/>
    <p:sldId id="432" r:id="rId25"/>
    <p:sldId id="424" r:id="rId26"/>
    <p:sldId id="425" r:id="rId27"/>
    <p:sldId id="426" r:id="rId28"/>
    <p:sldId id="427" r:id="rId29"/>
    <p:sldId id="434" r:id="rId30"/>
    <p:sldId id="395" r:id="rId31"/>
    <p:sldId id="384" r:id="rId32"/>
    <p:sldId id="381" r:id="rId33"/>
    <p:sldId id="383" r:id="rId34"/>
    <p:sldId id="382" r:id="rId35"/>
    <p:sldId id="385" r:id="rId36"/>
    <p:sldId id="366" r:id="rId37"/>
    <p:sldId id="390" r:id="rId38"/>
    <p:sldId id="389" r:id="rId39"/>
    <p:sldId id="391" r:id="rId40"/>
    <p:sldId id="393" r:id="rId41"/>
    <p:sldId id="394" r:id="rId42"/>
    <p:sldId id="392" r:id="rId43"/>
    <p:sldId id="386" r:id="rId44"/>
    <p:sldId id="404" r:id="rId45"/>
    <p:sldId id="380" r:id="rId46"/>
    <p:sldId id="370" r:id="rId47"/>
    <p:sldId id="368" r:id="rId48"/>
    <p:sldId id="410" r:id="rId49"/>
    <p:sldId id="409" r:id="rId50"/>
    <p:sldId id="387" r:id="rId51"/>
    <p:sldId id="400" r:id="rId52"/>
    <p:sldId id="373" r:id="rId53"/>
    <p:sldId id="398" r:id="rId54"/>
    <p:sldId id="399" r:id="rId55"/>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2FE1904D-0152-4EAB-8CD9-58A43D553B3E}">
          <p14:sldIdLst>
            <p14:sldId id="256"/>
            <p14:sldId id="414"/>
            <p14:sldId id="377"/>
            <p14:sldId id="371"/>
            <p14:sldId id="388"/>
            <p14:sldId id="417"/>
            <p14:sldId id="413"/>
            <p14:sldId id="415"/>
            <p14:sldId id="416"/>
            <p14:sldId id="369"/>
            <p14:sldId id="418"/>
            <p14:sldId id="419"/>
            <p14:sldId id="401"/>
            <p14:sldId id="402"/>
            <p14:sldId id="430"/>
            <p14:sldId id="405"/>
            <p14:sldId id="428"/>
            <p14:sldId id="431"/>
            <p14:sldId id="435"/>
            <p14:sldId id="420"/>
            <p14:sldId id="423"/>
            <p14:sldId id="421"/>
            <p14:sldId id="433"/>
            <p14:sldId id="432"/>
            <p14:sldId id="424"/>
            <p14:sldId id="425"/>
            <p14:sldId id="426"/>
            <p14:sldId id="427"/>
            <p14:sldId id="434"/>
            <p14:sldId id="395"/>
            <p14:sldId id="384"/>
            <p14:sldId id="381"/>
            <p14:sldId id="383"/>
            <p14:sldId id="382"/>
            <p14:sldId id="385"/>
            <p14:sldId id="366"/>
            <p14:sldId id="390"/>
            <p14:sldId id="389"/>
            <p14:sldId id="391"/>
            <p14:sldId id="393"/>
            <p14:sldId id="394"/>
            <p14:sldId id="392"/>
            <p14:sldId id="386"/>
            <p14:sldId id="404"/>
            <p14:sldId id="380"/>
            <p14:sldId id="370"/>
            <p14:sldId id="368"/>
            <p14:sldId id="410"/>
            <p14:sldId id="409"/>
            <p14:sldId id="387"/>
            <p14:sldId id="400"/>
            <p14:sldId id="373"/>
            <p14:sldId id="398"/>
            <p14:sldId id="39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holas quartemont" initials="nq" lastIdx="4" clrIdx="0">
    <p:extLst>
      <p:ext uri="{19B8F6BF-5375-455C-9EA6-DF929625EA0E}">
        <p15:presenceInfo xmlns:p15="http://schemas.microsoft.com/office/powerpoint/2012/main" userId="3f4d74a2d96809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353FF"/>
    <a:srgbClr val="000066"/>
    <a:srgbClr val="7878CE"/>
    <a:srgbClr val="4444BC"/>
    <a:srgbClr val="CC0000"/>
    <a:srgbClr val="339933"/>
    <a:srgbClr val="3366FF"/>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73" autoAdjust="0"/>
    <p:restoredTop sz="95268" autoAdjust="0"/>
  </p:normalViewPr>
  <p:slideViewPr>
    <p:cSldViewPr>
      <p:cViewPr>
        <p:scale>
          <a:sx n="66" d="100"/>
          <a:sy n="66" d="100"/>
        </p:scale>
        <p:origin x="2174" y="230"/>
      </p:cViewPr>
      <p:guideLst>
        <p:guide orient="horz" pos="2160"/>
        <p:guide pos="2880"/>
      </p:guideLst>
    </p:cSldViewPr>
  </p:slideViewPr>
  <p:outlineViewPr>
    <p:cViewPr>
      <p:scale>
        <a:sx n="33" d="100"/>
        <a:sy n="33" d="100"/>
      </p:scale>
      <p:origin x="0" y="-16877"/>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62" d="100"/>
          <a:sy n="62" d="100"/>
        </p:scale>
        <p:origin x="3125" y="6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0-23T08:53:52.123" idx="2">
    <p:pos x="10" y="10"/>
    <p:text/>
    <p:extLst>
      <p:ext uri="{C676402C-5697-4E1C-873F-D02D1690AC5C}">
        <p15:threadingInfo xmlns:p15="http://schemas.microsoft.com/office/powerpoint/2012/main" timeZoneBias="240"/>
      </p:ext>
    </p:extLst>
  </p:cm>
  <p:cm authorId="1" dt="2018-10-23T08:53:52.433" idx="3">
    <p:pos x="106" y="106"/>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0-23T08:53:52.123" idx="2">
    <p:pos x="10" y="10"/>
    <p:text/>
    <p:extLst>
      <p:ext uri="{C676402C-5697-4E1C-873F-D02D1690AC5C}">
        <p15:threadingInfo xmlns:p15="http://schemas.microsoft.com/office/powerpoint/2012/main" timeZoneBias="240"/>
      </p:ext>
    </p:extLst>
  </p:cm>
  <p:cm authorId="1" dt="2018-10-23T08:53:52.433" idx="3">
    <p:pos x="106" y="106"/>
    <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10-29T18:51:56.850" idx="4">
    <p:pos x="10" y="10"/>
    <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smtClean="0"/>
            </a:lvl1pPr>
          </a:lstStyle>
          <a:p>
            <a:pPr>
              <a:defRPr/>
            </a:pPr>
            <a:fld id="{31155E8D-0BA4-452B-8EDB-07A7BC61EC61}" type="datetimeFigureOut">
              <a:rPr lang="en-US"/>
              <a:pPr>
                <a:defRPr/>
              </a:pPr>
              <a:t>11/2/2018</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smtClean="0"/>
            </a:lvl1pPr>
          </a:lstStyle>
          <a:p>
            <a:pPr>
              <a:defRPr/>
            </a:pPr>
            <a:fld id="{39892210-BE35-4A26-8523-71E669893B7B}" type="slidenum">
              <a:rPr lang="en-US"/>
              <a:pPr>
                <a:defRPr/>
              </a:pPr>
              <a:t>‹#›</a:t>
            </a:fld>
            <a:endParaRPr lang="en-US"/>
          </a:p>
        </p:txBody>
      </p:sp>
    </p:spTree>
    <p:extLst>
      <p:ext uri="{BB962C8B-B14F-4D97-AF65-F5344CB8AC3E}">
        <p14:creationId xmlns:p14="http://schemas.microsoft.com/office/powerpoint/2010/main" val="16914267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3177" tIns="46589" rIns="93177" bIns="46589" rtlCol="0"/>
          <a:lstStyle>
            <a:lvl1pPr algn="r" fontAlgn="auto">
              <a:spcBef>
                <a:spcPts val="0"/>
              </a:spcBef>
              <a:spcAft>
                <a:spcPts val="0"/>
              </a:spcAft>
              <a:defRPr sz="1200">
                <a:latin typeface="+mn-lt"/>
                <a:cs typeface="+mn-cs"/>
              </a:defRPr>
            </a:lvl1pPr>
          </a:lstStyle>
          <a:p>
            <a:pPr>
              <a:defRPr/>
            </a:pPr>
            <a:fld id="{31D7AA6C-3DEF-4DD2-A62F-1859B2C2B030}" type="datetimeFigureOut">
              <a:rPr lang="en-US"/>
              <a:pPr>
                <a:defRPr/>
              </a:pPr>
              <a:t>11/2/2018</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3177" tIns="46589" rIns="93177" bIns="46589" rtlCol="0" anchor="b"/>
          <a:lstStyle>
            <a:lvl1pPr algn="r" fontAlgn="auto">
              <a:spcBef>
                <a:spcPts val="0"/>
              </a:spcBef>
              <a:spcAft>
                <a:spcPts val="0"/>
              </a:spcAft>
              <a:defRPr sz="1200">
                <a:latin typeface="+mn-lt"/>
                <a:cs typeface="+mn-cs"/>
              </a:defRPr>
            </a:lvl1pPr>
          </a:lstStyle>
          <a:p>
            <a:pPr>
              <a:defRPr/>
            </a:pPr>
            <a:fld id="{1F6B3159-B396-4F1D-8D6C-858A85A1524C}" type="slidenum">
              <a:rPr lang="en-US"/>
              <a:pPr>
                <a:defRPr/>
              </a:pPr>
              <a:t>‹#›</a:t>
            </a:fld>
            <a:endParaRPr lang="en-US" dirty="0"/>
          </a:p>
        </p:txBody>
      </p:sp>
    </p:spTree>
    <p:extLst>
      <p:ext uri="{BB962C8B-B14F-4D97-AF65-F5344CB8AC3E}">
        <p14:creationId xmlns:p14="http://schemas.microsoft.com/office/powerpoint/2010/main" val="29913194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p:cNvSpPr>
            <a:spLocks noGrp="1" noRot="1" noChangeAspect="1"/>
          </p:cNvSpPr>
          <p:nvPr>
            <p:ph type="sldImg"/>
          </p:nvPr>
        </p:nvSpPr>
        <p:spPr bwMode="auto">
          <a:noFill/>
          <a:ln>
            <a:solidFill>
              <a:srgbClr val="000000"/>
            </a:solidFill>
            <a:miter lim="800000"/>
            <a:headEnd/>
            <a:tailEnd/>
          </a:ln>
        </p:spPr>
      </p:sp>
      <p:sp>
        <p:nvSpPr>
          <p:cNvPr id="8194"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4" name="Slide Number Placeholder 3"/>
          <p:cNvSpPr>
            <a:spLocks noGrp="1"/>
          </p:cNvSpPr>
          <p:nvPr>
            <p:ph type="sldNum" sz="quarter" idx="5"/>
          </p:nvPr>
        </p:nvSpPr>
        <p:spPr/>
        <p:txBody>
          <a:bodyPr/>
          <a:lstStyle/>
          <a:p>
            <a:pPr>
              <a:defRPr/>
            </a:pPr>
            <a:fld id="{BE9DB06A-C872-4CD1-8717-EF2A7E823F5F}" type="slidenum">
              <a:rPr lang="en-US" smtClean="0"/>
              <a:pPr>
                <a:defRPr/>
              </a:pPr>
              <a:t>1</a:t>
            </a:fld>
            <a:endParaRPr lang="en-US" dirty="0"/>
          </a:p>
        </p:txBody>
      </p:sp>
    </p:spTree>
    <p:extLst>
      <p:ext uri="{BB962C8B-B14F-4D97-AF65-F5344CB8AC3E}">
        <p14:creationId xmlns:p14="http://schemas.microsoft.com/office/powerpoint/2010/main" val="853074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0" dirty="0"/>
              <a:t> Assumed pure </a:t>
            </a:r>
            <a:r>
              <a:rPr lang="en-US" kern="0" baseline="30000" dirty="0"/>
              <a:t>58</a:t>
            </a:r>
            <a:r>
              <a:rPr lang="en-US" kern="0" dirty="0"/>
              <a:t>Ni, 1 cc, and N = 10</a:t>
            </a:r>
            <a:r>
              <a:rPr lang="en-US" kern="0" baseline="30000" dirty="0"/>
              <a:t>24</a:t>
            </a:r>
            <a:r>
              <a:rPr lang="en-US" kern="0" dirty="0"/>
              <a:t> at/cc</a:t>
            </a:r>
          </a:p>
          <a:p>
            <a:r>
              <a:rPr lang="en-US" kern="0" dirty="0"/>
              <a:t>1 n/cm</a:t>
            </a:r>
            <a:r>
              <a:rPr lang="en-US" kern="0" baseline="30000" dirty="0"/>
              <a:t>2</a:t>
            </a:r>
            <a:r>
              <a:rPr lang="en-US" kern="0" dirty="0"/>
              <a:t>-s flux scaled by bin width from 12.4 – 14 MeV  </a:t>
            </a:r>
          </a:p>
          <a:p>
            <a:endParaRPr lang="en-US" dirty="0"/>
          </a:p>
        </p:txBody>
      </p:sp>
      <p:sp>
        <p:nvSpPr>
          <p:cNvPr id="4" name="Slide Number Placeholder 3"/>
          <p:cNvSpPr>
            <a:spLocks noGrp="1"/>
          </p:cNvSpPr>
          <p:nvPr>
            <p:ph type="sldNum" sz="quarter" idx="5"/>
          </p:nvPr>
        </p:nvSpPr>
        <p:spPr/>
        <p:txBody>
          <a:bodyPr/>
          <a:lstStyle/>
          <a:p>
            <a:pPr>
              <a:defRPr/>
            </a:pPr>
            <a:fld id="{1F6B3159-B396-4F1D-8D6C-858A85A1524C}" type="slidenum">
              <a:rPr lang="en-US" smtClean="0"/>
              <a:pPr>
                <a:defRPr/>
              </a:pPr>
              <a:t>24</a:t>
            </a:fld>
            <a:endParaRPr lang="en-US" dirty="0"/>
          </a:p>
        </p:txBody>
      </p:sp>
    </p:spTree>
    <p:extLst>
      <p:ext uri="{BB962C8B-B14F-4D97-AF65-F5344CB8AC3E}">
        <p14:creationId xmlns:p14="http://schemas.microsoft.com/office/powerpoint/2010/main" val="3116521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0" dirty="0"/>
              <a:t> Assumed pure </a:t>
            </a:r>
            <a:r>
              <a:rPr lang="en-US" kern="0" baseline="30000" dirty="0"/>
              <a:t>58</a:t>
            </a:r>
            <a:r>
              <a:rPr lang="en-US" kern="0" dirty="0"/>
              <a:t>Ni, 1 cc, and N = 10</a:t>
            </a:r>
            <a:r>
              <a:rPr lang="en-US" kern="0" baseline="30000" dirty="0"/>
              <a:t>24</a:t>
            </a:r>
            <a:r>
              <a:rPr lang="en-US" kern="0" dirty="0"/>
              <a:t> at/cc</a:t>
            </a:r>
          </a:p>
          <a:p>
            <a:r>
              <a:rPr lang="en-US" kern="0" dirty="0"/>
              <a:t>1 n/cm</a:t>
            </a:r>
            <a:r>
              <a:rPr lang="en-US" kern="0" baseline="30000" dirty="0"/>
              <a:t>2</a:t>
            </a:r>
            <a:r>
              <a:rPr lang="en-US" kern="0" dirty="0"/>
              <a:t>-s flux scaled by bin width from 12.4 – 14 MeV  </a:t>
            </a:r>
          </a:p>
          <a:p>
            <a:endParaRPr lang="en-US" dirty="0"/>
          </a:p>
        </p:txBody>
      </p:sp>
      <p:sp>
        <p:nvSpPr>
          <p:cNvPr id="4" name="Slide Number Placeholder 3"/>
          <p:cNvSpPr>
            <a:spLocks noGrp="1"/>
          </p:cNvSpPr>
          <p:nvPr>
            <p:ph type="sldNum" sz="quarter" idx="5"/>
          </p:nvPr>
        </p:nvSpPr>
        <p:spPr/>
        <p:txBody>
          <a:bodyPr/>
          <a:lstStyle/>
          <a:p>
            <a:pPr>
              <a:defRPr/>
            </a:pPr>
            <a:fld id="{1F6B3159-B396-4F1D-8D6C-858A85A1524C}" type="slidenum">
              <a:rPr lang="en-US" smtClean="0"/>
              <a:pPr>
                <a:defRPr/>
              </a:pPr>
              <a:t>29</a:t>
            </a:fld>
            <a:endParaRPr lang="en-US" dirty="0"/>
          </a:p>
        </p:txBody>
      </p:sp>
    </p:spTree>
    <p:extLst>
      <p:ext uri="{BB962C8B-B14F-4D97-AF65-F5344CB8AC3E}">
        <p14:creationId xmlns:p14="http://schemas.microsoft.com/office/powerpoint/2010/main" val="2346130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31</a:t>
            </a:fld>
            <a:endParaRPr lang="en-US" dirty="0"/>
          </a:p>
        </p:txBody>
      </p:sp>
    </p:spTree>
    <p:extLst>
      <p:ext uri="{BB962C8B-B14F-4D97-AF65-F5344CB8AC3E}">
        <p14:creationId xmlns:p14="http://schemas.microsoft.com/office/powerpoint/2010/main" val="2125061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32</a:t>
            </a:fld>
            <a:endParaRPr lang="en-US" dirty="0"/>
          </a:p>
        </p:txBody>
      </p:sp>
    </p:spTree>
    <p:extLst>
      <p:ext uri="{BB962C8B-B14F-4D97-AF65-F5344CB8AC3E}">
        <p14:creationId xmlns:p14="http://schemas.microsoft.com/office/powerpoint/2010/main" val="2037669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33</a:t>
            </a:fld>
            <a:endParaRPr lang="en-US" dirty="0"/>
          </a:p>
        </p:txBody>
      </p:sp>
    </p:spTree>
    <p:extLst>
      <p:ext uri="{BB962C8B-B14F-4D97-AF65-F5344CB8AC3E}">
        <p14:creationId xmlns:p14="http://schemas.microsoft.com/office/powerpoint/2010/main" val="3323571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34</a:t>
            </a:fld>
            <a:endParaRPr lang="en-US" dirty="0"/>
          </a:p>
        </p:txBody>
      </p:sp>
    </p:spTree>
    <p:extLst>
      <p:ext uri="{BB962C8B-B14F-4D97-AF65-F5344CB8AC3E}">
        <p14:creationId xmlns:p14="http://schemas.microsoft.com/office/powerpoint/2010/main" val="181013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35</a:t>
            </a:fld>
            <a:endParaRPr lang="en-US" dirty="0"/>
          </a:p>
        </p:txBody>
      </p:sp>
    </p:spTree>
    <p:extLst>
      <p:ext uri="{BB962C8B-B14F-4D97-AF65-F5344CB8AC3E}">
        <p14:creationId xmlns:p14="http://schemas.microsoft.com/office/powerpoint/2010/main" val="4034856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consideration for testing is the neutron energy spectrum in comparison with the environment that a nuclear weapon would see or produce. </a:t>
            </a:r>
          </a:p>
          <a:p>
            <a:r>
              <a:rPr lang="en-US" dirty="0"/>
              <a:t>A particular spectrum of interest is the combination of a thermonuclear (TN) and prompt fission neutron spectrum (PFNS) as the present testing does not address this region to a large extent. </a:t>
            </a:r>
          </a:p>
          <a:p>
            <a:r>
              <a:rPr lang="en-US" dirty="0"/>
              <a:t>The vast majority of testing facilities are focused on the Watt-fission spectrum, while a few are capable of producing the 14.1 MeV TN component from the deuterium-tritium (DT) fusion process\cite{Bridgman}. </a:t>
            </a:r>
          </a:p>
          <a:p>
            <a:r>
              <a:rPr lang="en-US" dirty="0"/>
              <a:t>The current prompt neutron facilities available are not well suited for the TN+PFNS application testing because of the lack of high energy neutrons, or there is not a large enough flux of neutrons on target. </a:t>
            </a:r>
          </a:p>
          <a:p>
            <a:r>
              <a:rPr lang="en-US" dirty="0"/>
              <a:t>Several examples of testing facilities for prompt neutrons outlined in Table \ref{</a:t>
            </a:r>
            <a:r>
              <a:rPr lang="en-US" dirty="0" err="1"/>
              <a:t>tab:NWECap</a:t>
            </a:r>
            <a:r>
              <a:rPr lang="en-US" dirty="0"/>
              <a:t>} are the Sandia Pulsed Reactor III (SPR), Sandia Annual Core Research Reactor (ACCR), White Sands Missile Range (WSMR) Fast Burst Reactor (FBR), and the Los Alamos National Laboratory (LANL) Rotating Target Neutron Source (RTNS). </a:t>
            </a:r>
          </a:p>
          <a:p>
            <a:r>
              <a:rPr lang="en-US" dirty="0"/>
              <a:t>The differential spectral profile of these sources compared to a notional TN+PFNS is shown in Figure \ref{</a:t>
            </a:r>
            <a:r>
              <a:rPr lang="en-US" dirty="0" err="1"/>
              <a:t>fig:CompSource</a:t>
            </a:r>
            <a:r>
              <a:rPr lang="en-US" dirty="0"/>
              <a:t>}. the LANL Weapons Neutron Research facility (WNR). </a:t>
            </a:r>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36</a:t>
            </a:fld>
            <a:endParaRPr lang="en-US" dirty="0"/>
          </a:p>
        </p:txBody>
      </p:sp>
    </p:spTree>
    <p:extLst>
      <p:ext uri="{BB962C8B-B14F-4D97-AF65-F5344CB8AC3E}">
        <p14:creationId xmlns:p14="http://schemas.microsoft.com/office/powerpoint/2010/main" val="15397908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45</a:t>
            </a:fld>
            <a:endParaRPr lang="en-US" dirty="0"/>
          </a:p>
        </p:txBody>
      </p:sp>
    </p:spTree>
    <p:extLst>
      <p:ext uri="{BB962C8B-B14F-4D97-AF65-F5344CB8AC3E}">
        <p14:creationId xmlns:p14="http://schemas.microsoft.com/office/powerpoint/2010/main" val="578357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46</a:t>
            </a:fld>
            <a:endParaRPr lang="en-US" dirty="0"/>
          </a:p>
        </p:txBody>
      </p:sp>
    </p:spTree>
    <p:extLst>
      <p:ext uri="{BB962C8B-B14F-4D97-AF65-F5344CB8AC3E}">
        <p14:creationId xmlns:p14="http://schemas.microsoft.com/office/powerpoint/2010/main" val="1015535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technical nuclear forensics (TNF) community requires the ability to general representative post-detonation debris samples for training and development of attribution techniques.  The generation of accurate fission product inventories in the representative debris is both extremely important for the attribution of the origin of a nuclear device and very difficult to do with existing facilities.</a:t>
            </a:r>
          </a:p>
          <a:p>
            <a:endParaRPr lang="en-US" dirty="0"/>
          </a:p>
          <a:p>
            <a:r>
              <a:rPr lang="en-US" dirty="0"/>
              <a:t>Additionally, an important nuclear weapon testing related mission is radiation effects on electronics in nuclear systems. The current neutron sources do not have an accurate energy or temporal distribution for the nuclear environment that nuclear systems are required to survive in certification testing. This problem is complicated further as the transmitted neutron flux through the physical environment and to the target varies significantly in energy and temporal distribution depending on the scenario and system being considered.  To address this capability gap, it would be beneficial to have a testing capability with an accurate temporal profile.</a:t>
            </a:r>
          </a:p>
          <a:p>
            <a:endParaRPr lang="en-US" dirty="0"/>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3</a:t>
            </a:fld>
            <a:endParaRPr lang="en-US" dirty="0"/>
          </a:p>
        </p:txBody>
      </p:sp>
    </p:spTree>
    <p:extLst>
      <p:ext uri="{BB962C8B-B14F-4D97-AF65-F5344CB8AC3E}">
        <p14:creationId xmlns:p14="http://schemas.microsoft.com/office/powerpoint/2010/main" val="1539790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5</a:t>
            </a:fld>
            <a:endParaRPr lang="en-US" dirty="0"/>
          </a:p>
        </p:txBody>
      </p:sp>
    </p:spTree>
    <p:extLst>
      <p:ext uri="{BB962C8B-B14F-4D97-AF65-F5344CB8AC3E}">
        <p14:creationId xmlns:p14="http://schemas.microsoft.com/office/powerpoint/2010/main" val="4168984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8</a:t>
            </a:fld>
            <a:endParaRPr lang="en-US" dirty="0"/>
          </a:p>
        </p:txBody>
      </p:sp>
    </p:spTree>
    <p:extLst>
      <p:ext uri="{BB962C8B-B14F-4D97-AF65-F5344CB8AC3E}">
        <p14:creationId xmlns:p14="http://schemas.microsoft.com/office/powerpoint/2010/main" val="1843678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 the target positioner (TARPOS), Target and Diagnostic Manipulator (TANDM) with ETA and diagnostic snout, polar diagnostic instrument manipulator (DIM), and target chamber with first panel walls</a:t>
            </a:r>
          </a:p>
        </p:txBody>
      </p:sp>
      <p:sp>
        <p:nvSpPr>
          <p:cNvPr id="4" name="Slide Number Placeholder 3"/>
          <p:cNvSpPr>
            <a:spLocks noGrp="1"/>
          </p:cNvSpPr>
          <p:nvPr>
            <p:ph type="sldNum" sz="quarter" idx="5"/>
          </p:nvPr>
        </p:nvSpPr>
        <p:spPr/>
        <p:txBody>
          <a:bodyPr/>
          <a:lstStyle/>
          <a:p>
            <a:pPr>
              <a:defRPr/>
            </a:pPr>
            <a:fld id="{1F6B3159-B396-4F1D-8D6C-858A85A1524C}" type="slidenum">
              <a:rPr lang="en-US" smtClean="0"/>
              <a:pPr>
                <a:defRPr/>
              </a:pPr>
              <a:t>12</a:t>
            </a:fld>
            <a:endParaRPr lang="en-US" dirty="0"/>
          </a:p>
        </p:txBody>
      </p:sp>
    </p:spTree>
    <p:extLst>
      <p:ext uri="{BB962C8B-B14F-4D97-AF65-F5344CB8AC3E}">
        <p14:creationId xmlns:p14="http://schemas.microsoft.com/office/powerpoint/2010/main" val="1643666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 the target positioner (TARPOS), Target and Diagnostic Manipulator (TANDM) with ETA and diagnostic snout, polar diagnostic instrument manipulator (DIM), and target chamber with first panel walls</a:t>
            </a:r>
          </a:p>
        </p:txBody>
      </p:sp>
      <p:sp>
        <p:nvSpPr>
          <p:cNvPr id="4" name="Slide Number Placeholder 3"/>
          <p:cNvSpPr>
            <a:spLocks noGrp="1"/>
          </p:cNvSpPr>
          <p:nvPr>
            <p:ph type="sldNum" sz="quarter" idx="5"/>
          </p:nvPr>
        </p:nvSpPr>
        <p:spPr/>
        <p:txBody>
          <a:bodyPr/>
          <a:lstStyle/>
          <a:p>
            <a:pPr>
              <a:defRPr/>
            </a:pPr>
            <a:fld id="{1F6B3159-B396-4F1D-8D6C-858A85A1524C}" type="slidenum">
              <a:rPr lang="en-US" smtClean="0"/>
              <a:pPr>
                <a:defRPr/>
              </a:pPr>
              <a:t>13</a:t>
            </a:fld>
            <a:endParaRPr lang="en-US" dirty="0"/>
          </a:p>
        </p:txBody>
      </p:sp>
    </p:spTree>
    <p:extLst>
      <p:ext uri="{BB962C8B-B14F-4D97-AF65-F5344CB8AC3E}">
        <p14:creationId xmlns:p14="http://schemas.microsoft.com/office/powerpoint/2010/main" val="2705270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Threhold</a:t>
            </a:r>
            <a:r>
              <a:rPr lang="en-US" dirty="0"/>
              <a:t> reactions (n,2n), (</a:t>
            </a:r>
            <a:r>
              <a:rPr lang="en-US" dirty="0" err="1"/>
              <a:t>n,a</a:t>
            </a:r>
            <a:r>
              <a:rPr lang="en-US" dirty="0"/>
              <a:t>), and (</a:t>
            </a:r>
            <a:r>
              <a:rPr lang="en-US" dirty="0" err="1"/>
              <a:t>n,n</a:t>
            </a:r>
            <a:r>
              <a:rPr lang="en-US" dirty="0"/>
              <a:t>’) increase with increasing neutron incident energy. </a:t>
            </a:r>
          </a:p>
          <a:p>
            <a:endParaRPr lang="en-US" dirty="0"/>
          </a:p>
          <a:p>
            <a:r>
              <a:rPr lang="en-US" dirty="0"/>
              <a:t>Non-threshold reactions (</a:t>
            </a:r>
            <a:r>
              <a:rPr lang="en-US" dirty="0" err="1"/>
              <a:t>n,f</a:t>
            </a:r>
            <a:r>
              <a:rPr lang="en-US" dirty="0"/>
              <a:t>) and (</a:t>
            </a:r>
            <a:r>
              <a:rPr lang="en-US" dirty="0" err="1"/>
              <a:t>n,g</a:t>
            </a:r>
            <a:r>
              <a:rPr lang="en-US" dirty="0"/>
              <a:t>) increase with including room return </a:t>
            </a:r>
          </a:p>
          <a:p>
            <a:endParaRPr lang="en-US" dirty="0"/>
          </a:p>
        </p:txBody>
      </p:sp>
      <p:sp>
        <p:nvSpPr>
          <p:cNvPr id="4" name="Slide Number Placeholder 3"/>
          <p:cNvSpPr>
            <a:spLocks noGrp="1"/>
          </p:cNvSpPr>
          <p:nvPr>
            <p:ph type="sldNum" sz="quarter" idx="5"/>
          </p:nvPr>
        </p:nvSpPr>
        <p:spPr/>
        <p:txBody>
          <a:bodyPr/>
          <a:lstStyle/>
          <a:p>
            <a:pPr>
              <a:defRPr/>
            </a:pPr>
            <a:fld id="{1F6B3159-B396-4F1D-8D6C-858A85A1524C}" type="slidenum">
              <a:rPr lang="en-US" smtClean="0"/>
              <a:pPr>
                <a:defRPr/>
              </a:pPr>
              <a:t>14</a:t>
            </a:fld>
            <a:endParaRPr lang="en-US" dirty="0"/>
          </a:p>
        </p:txBody>
      </p:sp>
    </p:spTree>
    <p:extLst>
      <p:ext uri="{BB962C8B-B14F-4D97-AF65-F5344CB8AC3E}">
        <p14:creationId xmlns:p14="http://schemas.microsoft.com/office/powerpoint/2010/main" val="3274635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0" dirty="0"/>
              <a:t> Assumed pure </a:t>
            </a:r>
            <a:r>
              <a:rPr lang="en-US" kern="0" baseline="30000" dirty="0"/>
              <a:t>58</a:t>
            </a:r>
            <a:r>
              <a:rPr lang="en-US" kern="0" dirty="0"/>
              <a:t>Ni, 1 cc, and N = 10</a:t>
            </a:r>
            <a:r>
              <a:rPr lang="en-US" kern="0" baseline="30000" dirty="0"/>
              <a:t>24</a:t>
            </a:r>
            <a:r>
              <a:rPr lang="en-US" kern="0" dirty="0"/>
              <a:t> at/cc</a:t>
            </a:r>
          </a:p>
          <a:p>
            <a:r>
              <a:rPr lang="en-US" kern="0" dirty="0"/>
              <a:t>1 n/cm</a:t>
            </a:r>
            <a:r>
              <a:rPr lang="en-US" kern="0" baseline="30000" dirty="0"/>
              <a:t>2</a:t>
            </a:r>
            <a:r>
              <a:rPr lang="en-US" kern="0" dirty="0"/>
              <a:t>-s flux scaled by bin width from 12.4 – 14 MeV  </a:t>
            </a:r>
          </a:p>
          <a:p>
            <a:endParaRPr lang="en-US" dirty="0"/>
          </a:p>
        </p:txBody>
      </p:sp>
      <p:sp>
        <p:nvSpPr>
          <p:cNvPr id="4" name="Slide Number Placeholder 3"/>
          <p:cNvSpPr>
            <a:spLocks noGrp="1"/>
          </p:cNvSpPr>
          <p:nvPr>
            <p:ph type="sldNum" sz="quarter" idx="5"/>
          </p:nvPr>
        </p:nvSpPr>
        <p:spPr/>
        <p:txBody>
          <a:bodyPr/>
          <a:lstStyle/>
          <a:p>
            <a:pPr>
              <a:defRPr/>
            </a:pPr>
            <a:fld id="{1F6B3159-B396-4F1D-8D6C-858A85A1524C}" type="slidenum">
              <a:rPr lang="en-US" smtClean="0"/>
              <a:pPr>
                <a:defRPr/>
              </a:pPr>
              <a:t>22</a:t>
            </a:fld>
            <a:endParaRPr lang="en-US" dirty="0"/>
          </a:p>
        </p:txBody>
      </p:sp>
    </p:spTree>
    <p:extLst>
      <p:ext uri="{BB962C8B-B14F-4D97-AF65-F5344CB8AC3E}">
        <p14:creationId xmlns:p14="http://schemas.microsoft.com/office/powerpoint/2010/main" val="680976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0" dirty="0"/>
              <a:t> Assumed pure </a:t>
            </a:r>
            <a:r>
              <a:rPr lang="en-US" kern="0" baseline="30000" dirty="0"/>
              <a:t>58</a:t>
            </a:r>
            <a:r>
              <a:rPr lang="en-US" kern="0" dirty="0"/>
              <a:t>Ni, 1 cc, and N = 10</a:t>
            </a:r>
            <a:r>
              <a:rPr lang="en-US" kern="0" baseline="30000" dirty="0"/>
              <a:t>24</a:t>
            </a:r>
            <a:r>
              <a:rPr lang="en-US" kern="0" dirty="0"/>
              <a:t> at/cc</a:t>
            </a:r>
          </a:p>
          <a:p>
            <a:r>
              <a:rPr lang="en-US" kern="0" dirty="0"/>
              <a:t>1 n/cm</a:t>
            </a:r>
            <a:r>
              <a:rPr lang="en-US" kern="0" baseline="30000" dirty="0"/>
              <a:t>2</a:t>
            </a:r>
            <a:r>
              <a:rPr lang="en-US" kern="0" dirty="0"/>
              <a:t>-s flux scaled by bin width from 12.4 – 14 MeV  </a:t>
            </a:r>
          </a:p>
          <a:p>
            <a:endParaRPr lang="en-US" dirty="0"/>
          </a:p>
        </p:txBody>
      </p:sp>
      <p:sp>
        <p:nvSpPr>
          <p:cNvPr id="4" name="Slide Number Placeholder 3"/>
          <p:cNvSpPr>
            <a:spLocks noGrp="1"/>
          </p:cNvSpPr>
          <p:nvPr>
            <p:ph type="sldNum" sz="quarter" idx="5"/>
          </p:nvPr>
        </p:nvSpPr>
        <p:spPr/>
        <p:txBody>
          <a:bodyPr/>
          <a:lstStyle/>
          <a:p>
            <a:pPr>
              <a:defRPr/>
            </a:pPr>
            <a:fld id="{1F6B3159-B396-4F1D-8D6C-858A85A1524C}" type="slidenum">
              <a:rPr lang="en-US" smtClean="0"/>
              <a:pPr>
                <a:defRPr/>
              </a:pPr>
              <a:t>23</a:t>
            </a:fld>
            <a:endParaRPr lang="en-US" dirty="0"/>
          </a:p>
        </p:txBody>
      </p:sp>
    </p:spTree>
    <p:extLst>
      <p:ext uri="{BB962C8B-B14F-4D97-AF65-F5344CB8AC3E}">
        <p14:creationId xmlns:p14="http://schemas.microsoft.com/office/powerpoint/2010/main" val="21787896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FIT">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print"/>
          <a:srcRect l="1755" r="-2106" b="-21826"/>
          <a:stretch>
            <a:fillRect/>
          </a:stretch>
        </p:blipFill>
        <p:spPr bwMode="auto">
          <a:xfrm>
            <a:off x="990600" y="2819400"/>
            <a:ext cx="3276600" cy="3100388"/>
          </a:xfrm>
          <a:prstGeom prst="rect">
            <a:avLst/>
          </a:prstGeom>
          <a:noFill/>
          <a:ln w="9525">
            <a:noFill/>
            <a:miter lim="800000"/>
            <a:headEnd/>
            <a:tailEnd/>
          </a:ln>
        </p:spPr>
      </p:pic>
      <p:pic>
        <p:nvPicPr>
          <p:cNvPr id="3" name="Picture 12" descr="shield"/>
          <p:cNvPicPr>
            <a:picLocks noChangeAspect="1" noChangeArrowheads="1"/>
          </p:cNvPicPr>
          <p:nvPr userDrawn="1"/>
        </p:nvPicPr>
        <p:blipFill>
          <a:blip r:embed="rId3" cstate="print"/>
          <a:srcRect/>
          <a:stretch>
            <a:fillRect/>
          </a:stretch>
        </p:blipFill>
        <p:spPr bwMode="auto">
          <a:xfrm>
            <a:off x="1954213" y="1981200"/>
            <a:ext cx="1246187" cy="1371600"/>
          </a:xfrm>
          <a:prstGeom prst="rect">
            <a:avLst/>
          </a:prstGeom>
          <a:noFill/>
          <a:ln w="9525">
            <a:noFill/>
            <a:miter lim="800000"/>
            <a:headEnd/>
            <a:tailEnd/>
          </a:ln>
        </p:spPr>
      </p:pic>
      <p:sp>
        <p:nvSpPr>
          <p:cNvPr id="4" name="Text Box 3"/>
          <p:cNvSpPr txBox="1">
            <a:spLocks noChangeArrowheads="1"/>
          </p:cNvSpPr>
          <p:nvPr userDrawn="1"/>
        </p:nvSpPr>
        <p:spPr bwMode="auto">
          <a:xfrm>
            <a:off x="990600" y="0"/>
            <a:ext cx="6629400" cy="990600"/>
          </a:xfrm>
          <a:prstGeom prst="rect">
            <a:avLst/>
          </a:prstGeom>
          <a:noFill/>
          <a:ln w="9525">
            <a:noFill/>
            <a:miter lim="800000"/>
            <a:headEnd/>
            <a:tailEnd/>
          </a:ln>
          <a:effectLst/>
        </p:spPr>
        <p:txBody>
          <a:bodyPr lIns="0" tIns="45636" rIns="0" bIns="45636" anchor="ctr"/>
          <a:lstStyle/>
          <a:p>
            <a:pPr algn="ctr" defTabSz="914408">
              <a:defRPr/>
            </a:pPr>
            <a:r>
              <a:rPr lang="en-US" sz="3300" b="1" kern="700" spc="-30" dirty="0">
                <a:solidFill>
                  <a:srgbClr val="000066"/>
                </a:solidFill>
                <a:effectLst>
                  <a:outerShdw blurRad="38100" dist="38100" dir="2700000" algn="tl">
                    <a:srgbClr val="C0C0C0"/>
                  </a:outerShdw>
                </a:effectLst>
                <a:cs typeface="+mn-cs"/>
              </a:rPr>
              <a:t>Air Force Institute of Technology</a:t>
            </a:r>
            <a:endParaRPr lang="en-US" sz="3300" b="1" kern="700" spc="-30" dirty="0">
              <a:effectLst>
                <a:outerShdw blurRad="38100" dist="38100" dir="2700000" algn="tl">
                  <a:srgbClr val="C0C0C0"/>
                </a:outerShdw>
              </a:effectLst>
              <a:cs typeface="+mn-cs"/>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6629400" cy="990600"/>
          </a:xfrm>
        </p:spPr>
        <p:txBody>
          <a:bodyPr/>
          <a:lstStyle/>
          <a:p>
            <a:r>
              <a:rPr lang="en-US"/>
              <a:t>Click to edit Master title style</a:t>
            </a:r>
          </a:p>
        </p:txBody>
      </p:sp>
      <p:sp>
        <p:nvSpPr>
          <p:cNvPr id="7" name="Content Placeholder 2"/>
          <p:cNvSpPr>
            <a:spLocks noGrp="1"/>
          </p:cNvSpPr>
          <p:nvPr>
            <p:ph idx="1"/>
          </p:nvPr>
        </p:nvSpPr>
        <p:spPr>
          <a:xfrm>
            <a:off x="304800" y="1295400"/>
            <a:ext cx="8534400" cy="4876800"/>
          </a:xfrm>
          <a:prstGeom prst="rect">
            <a:avLst/>
          </a:prstGeom>
        </p:spPr>
        <p:txBody>
          <a:bodyPr/>
          <a:lstStyle>
            <a:lvl2pPr>
              <a:buFont typeface="Wingdings" pitchFamily="2" charset="2"/>
              <a:buChar char="§"/>
              <a:defRPr/>
            </a:lvl2pPr>
            <a:lvl4pPr>
              <a:buFont typeface="Wingdings" pitchFamily="2" charset="2"/>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noGrp="1" noChangeArrowheads="1"/>
          </p:cNvSpPr>
          <p:nvPr>
            <p:ph type="sldNum" sz="quarter" idx="10"/>
          </p:nvPr>
        </p:nvSpPr>
        <p:spPr/>
        <p:txBody>
          <a:bodyPr/>
          <a:lstStyle>
            <a:lvl1pPr>
              <a:defRPr/>
            </a:lvl1pPr>
          </a:lstStyle>
          <a:p>
            <a:pPr>
              <a:defRPr/>
            </a:pPr>
            <a:fld id="{19845459-3F1B-4F43-8FC0-35ADCE8623CC}"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990600" y="0"/>
            <a:ext cx="6629400" cy="990600"/>
          </a:xfrm>
        </p:spPr>
        <p:txBody>
          <a:bodyPr/>
          <a:lstStyle/>
          <a:p>
            <a:r>
              <a:rPr lang="en-US"/>
              <a:t>Click to edit Master title style</a:t>
            </a:r>
          </a:p>
        </p:txBody>
      </p:sp>
      <p:sp>
        <p:nvSpPr>
          <p:cNvPr id="3" name="Slide Number Placeholder 15"/>
          <p:cNvSpPr>
            <a:spLocks noGrp="1"/>
          </p:cNvSpPr>
          <p:nvPr>
            <p:ph type="sldNum" sz="quarter" idx="10"/>
          </p:nvPr>
        </p:nvSpPr>
        <p:spPr/>
        <p:txBody>
          <a:bodyPr/>
          <a:lstStyle>
            <a:lvl1pPr>
              <a:defRPr/>
            </a:lvl1pPr>
          </a:lstStyle>
          <a:p>
            <a:pPr>
              <a:defRPr/>
            </a:pPr>
            <a:fld id="{885B20FE-D153-41F1-99DD-DE79FAF1A095}"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5" cstate="print">
            <a:lum bright="10000"/>
          </a:blip>
          <a:srcRect/>
          <a:stretch>
            <a:fillRect/>
          </a:stretch>
        </p:blipFill>
        <p:spPr bwMode="auto">
          <a:xfrm>
            <a:off x="0" y="0"/>
            <a:ext cx="9144000" cy="6858000"/>
          </a:xfrm>
          <a:prstGeom prst="rect">
            <a:avLst/>
          </a:prstGeom>
          <a:noFill/>
          <a:ln w="9525">
            <a:noFill/>
            <a:miter lim="800000"/>
            <a:headEnd/>
            <a:tailEnd/>
          </a:ln>
          <a:effectLst>
            <a:outerShdw blurRad="50800" dist="50800" dir="5400000" algn="ctr" rotWithShape="0">
              <a:srgbClr val="000000"/>
            </a:outerShdw>
          </a:effectLst>
        </p:spPr>
      </p:pic>
      <p:sp>
        <p:nvSpPr>
          <p:cNvPr id="972803" name="Rectangle 3"/>
          <p:cNvSpPr>
            <a:spLocks noChangeArrowheads="1"/>
          </p:cNvSpPr>
          <p:nvPr/>
        </p:nvSpPr>
        <p:spPr bwMode="auto">
          <a:xfrm flipV="1">
            <a:off x="1588" y="6489700"/>
            <a:ext cx="1811337" cy="60325"/>
          </a:xfrm>
          <a:prstGeom prst="rect">
            <a:avLst/>
          </a:prstGeom>
          <a:gradFill rotWithShape="0">
            <a:gsLst>
              <a:gs pos="0">
                <a:srgbClr val="000099">
                  <a:alpha val="50000"/>
                </a:srgbClr>
              </a:gs>
              <a:gs pos="100000">
                <a:schemeClr val="accent2">
                  <a:alpha val="50000"/>
                </a:schemeClr>
              </a:gs>
            </a:gsLst>
            <a:lin ang="0" scaled="1"/>
          </a:gradFill>
          <a:ln w="9525">
            <a:noFill/>
            <a:miter lim="800000"/>
            <a:headEnd/>
            <a:tailEnd/>
          </a:ln>
          <a:effectLst/>
        </p:spPr>
        <p:txBody>
          <a:bodyPr wrap="none" lIns="91043" tIns="45520" rIns="91043" bIns="45520" anchor="ctr"/>
          <a:lstStyle/>
          <a:p>
            <a:pPr fontAlgn="auto">
              <a:spcBef>
                <a:spcPts val="0"/>
              </a:spcBef>
              <a:spcAft>
                <a:spcPts val="0"/>
              </a:spcAft>
              <a:defRPr/>
            </a:pPr>
            <a:endParaRPr lang="en-US" dirty="0">
              <a:solidFill>
                <a:srgbClr val="000000"/>
              </a:solidFill>
              <a:latin typeface="+mn-lt"/>
              <a:cs typeface="+mn-cs"/>
            </a:endParaRPr>
          </a:p>
        </p:txBody>
      </p:sp>
      <p:sp>
        <p:nvSpPr>
          <p:cNvPr id="972804" name="Rectangle 4"/>
          <p:cNvSpPr>
            <a:spLocks noChangeArrowheads="1"/>
          </p:cNvSpPr>
          <p:nvPr/>
        </p:nvSpPr>
        <p:spPr bwMode="auto">
          <a:xfrm flipV="1">
            <a:off x="7107238" y="6500813"/>
            <a:ext cx="2022475" cy="61912"/>
          </a:xfrm>
          <a:prstGeom prst="rect">
            <a:avLst/>
          </a:prstGeom>
          <a:gradFill rotWithShape="0">
            <a:gsLst>
              <a:gs pos="0">
                <a:schemeClr val="accent2">
                  <a:alpha val="50000"/>
                </a:schemeClr>
              </a:gs>
              <a:gs pos="100000">
                <a:srgbClr val="DDDDDD">
                  <a:alpha val="50000"/>
                </a:srgbClr>
              </a:gs>
            </a:gsLst>
            <a:lin ang="0" scaled="1"/>
          </a:gradFill>
          <a:ln w="9525">
            <a:noFill/>
            <a:miter lim="800000"/>
            <a:headEnd/>
            <a:tailEnd/>
          </a:ln>
          <a:effectLst/>
        </p:spPr>
        <p:txBody>
          <a:bodyPr rot="10800000" wrap="none" lIns="82981" tIns="41493" rIns="82981" bIns="41493" anchor="ctr"/>
          <a:lstStyle/>
          <a:p>
            <a:pPr algn="ctr" defTabSz="827088" fontAlgn="auto">
              <a:spcBef>
                <a:spcPts val="0"/>
              </a:spcBef>
              <a:spcAft>
                <a:spcPts val="0"/>
              </a:spcAft>
              <a:defRPr/>
            </a:pPr>
            <a:endParaRPr lang="en-US" sz="2000" dirty="0">
              <a:solidFill>
                <a:srgbClr val="000000"/>
              </a:solidFill>
              <a:latin typeface="+mn-lt"/>
              <a:cs typeface="+mn-cs"/>
            </a:endParaRPr>
          </a:p>
        </p:txBody>
      </p:sp>
      <p:sp>
        <p:nvSpPr>
          <p:cNvPr id="972805" name="Text Box 5"/>
          <p:cNvSpPr txBox="1">
            <a:spLocks noChangeArrowheads="1"/>
          </p:cNvSpPr>
          <p:nvPr/>
        </p:nvSpPr>
        <p:spPr bwMode="auto">
          <a:xfrm>
            <a:off x="1844675" y="6386513"/>
            <a:ext cx="5270500" cy="268287"/>
          </a:xfrm>
          <a:prstGeom prst="rect">
            <a:avLst/>
          </a:prstGeom>
          <a:noFill/>
          <a:ln w="9525">
            <a:noFill/>
            <a:miter lim="800000"/>
            <a:headEnd/>
            <a:tailEnd/>
          </a:ln>
          <a:effectLst/>
        </p:spPr>
        <p:txBody>
          <a:bodyPr wrap="none" lIns="82981" tIns="41493" rIns="82981" bIns="41493">
            <a:spAutoFit/>
          </a:bodyPr>
          <a:lstStyle/>
          <a:p>
            <a:pPr defTabSz="829923" fontAlgn="auto">
              <a:spcBef>
                <a:spcPts val="0"/>
              </a:spcBef>
              <a:spcAft>
                <a:spcPts val="0"/>
              </a:spcAft>
              <a:defRPr/>
            </a:pPr>
            <a:r>
              <a:rPr lang="en-US" sz="1200" b="1" i="1" dirty="0">
                <a:solidFill>
                  <a:srgbClr val="7878CE"/>
                </a:solidFill>
                <a:latin typeface="+mn-lt"/>
                <a:cs typeface="+mn-cs"/>
              </a:rPr>
              <a:t>Air University: The Intellectual and Leadership Center of the Air Force</a:t>
            </a:r>
          </a:p>
        </p:txBody>
      </p:sp>
      <p:sp>
        <p:nvSpPr>
          <p:cNvPr id="972808" name="Rectangle 8"/>
          <p:cNvSpPr>
            <a:spLocks noChangeArrowheads="1"/>
          </p:cNvSpPr>
          <p:nvPr/>
        </p:nvSpPr>
        <p:spPr bwMode="auto">
          <a:xfrm flipV="1">
            <a:off x="6324600" y="989013"/>
            <a:ext cx="2819400" cy="77787"/>
          </a:xfrm>
          <a:prstGeom prst="rect">
            <a:avLst/>
          </a:prstGeom>
          <a:gradFill rotWithShape="0">
            <a:gsLst>
              <a:gs pos="0">
                <a:schemeClr val="accent2">
                  <a:alpha val="50000"/>
                </a:schemeClr>
              </a:gs>
              <a:gs pos="100000">
                <a:srgbClr val="DDDDDD">
                  <a:alpha val="50000"/>
                </a:srgbClr>
              </a:gs>
            </a:gsLst>
            <a:lin ang="0" scaled="1"/>
          </a:gradFill>
          <a:ln w="9525">
            <a:noFill/>
            <a:miter lim="800000"/>
            <a:headEnd/>
            <a:tailEnd/>
          </a:ln>
          <a:effectLst/>
        </p:spPr>
        <p:txBody>
          <a:bodyPr rot="10800000" wrap="none" lIns="82981" tIns="41493" rIns="82981" bIns="41493" anchor="ctr"/>
          <a:lstStyle/>
          <a:p>
            <a:pPr algn="ctr" defTabSz="827088" fontAlgn="auto">
              <a:spcBef>
                <a:spcPts val="0"/>
              </a:spcBef>
              <a:spcAft>
                <a:spcPts val="0"/>
              </a:spcAft>
              <a:defRPr/>
            </a:pPr>
            <a:endParaRPr lang="en-US" sz="2000" dirty="0">
              <a:solidFill>
                <a:srgbClr val="000000"/>
              </a:solidFill>
              <a:latin typeface="+mn-lt"/>
              <a:cs typeface="+mn-cs"/>
            </a:endParaRPr>
          </a:p>
        </p:txBody>
      </p:sp>
      <p:sp>
        <p:nvSpPr>
          <p:cNvPr id="1031" name="Rectangle 9"/>
          <p:cNvSpPr>
            <a:spLocks noGrp="1" noChangeArrowheads="1"/>
          </p:cNvSpPr>
          <p:nvPr>
            <p:ph type="title"/>
          </p:nvPr>
        </p:nvSpPr>
        <p:spPr bwMode="auto">
          <a:xfrm>
            <a:off x="990600" y="0"/>
            <a:ext cx="6629400" cy="990600"/>
          </a:xfrm>
          <a:prstGeom prst="rect">
            <a:avLst/>
          </a:prstGeom>
          <a:noFill/>
          <a:ln w="9525">
            <a:noFill/>
            <a:miter lim="800000"/>
            <a:headEnd/>
            <a:tailEnd/>
          </a:ln>
        </p:spPr>
        <p:txBody>
          <a:bodyPr vert="horz" wrap="square" lIns="91021" tIns="45511" rIns="91021" bIns="45511" numCol="1" anchor="ctr" anchorCtr="0" compatLnSpc="1">
            <a:prstTxWarp prst="textNoShape">
              <a:avLst/>
            </a:prstTxWarp>
          </a:bodyPr>
          <a:lstStyle/>
          <a:p>
            <a:pPr lvl="0"/>
            <a:r>
              <a:rPr lang="en-US"/>
              <a:t>Click to edit Master title style</a:t>
            </a:r>
          </a:p>
        </p:txBody>
      </p:sp>
      <p:sp>
        <p:nvSpPr>
          <p:cNvPr id="972810" name="Rectangle 10"/>
          <p:cNvSpPr>
            <a:spLocks noChangeArrowheads="1"/>
          </p:cNvSpPr>
          <p:nvPr/>
        </p:nvSpPr>
        <p:spPr bwMode="auto">
          <a:xfrm flipV="1">
            <a:off x="0" y="989013"/>
            <a:ext cx="2478088" cy="74612"/>
          </a:xfrm>
          <a:prstGeom prst="rect">
            <a:avLst/>
          </a:prstGeom>
          <a:gradFill rotWithShape="0">
            <a:gsLst>
              <a:gs pos="0">
                <a:srgbClr val="000099">
                  <a:alpha val="50000"/>
                </a:srgbClr>
              </a:gs>
              <a:gs pos="100000">
                <a:schemeClr val="accent2">
                  <a:alpha val="50000"/>
                </a:schemeClr>
              </a:gs>
            </a:gsLst>
            <a:lin ang="0" scaled="1"/>
          </a:gradFill>
          <a:ln w="9525">
            <a:noFill/>
            <a:miter lim="800000"/>
            <a:headEnd/>
            <a:tailEnd/>
          </a:ln>
          <a:effectLst/>
        </p:spPr>
        <p:txBody>
          <a:bodyPr wrap="none" lIns="91043" tIns="45520" rIns="91043" bIns="45520" anchor="ctr"/>
          <a:lstStyle/>
          <a:p>
            <a:pPr fontAlgn="auto">
              <a:spcBef>
                <a:spcPts val="0"/>
              </a:spcBef>
              <a:spcAft>
                <a:spcPts val="0"/>
              </a:spcAft>
              <a:defRPr/>
            </a:pPr>
            <a:endParaRPr lang="en-US" dirty="0">
              <a:solidFill>
                <a:srgbClr val="000000"/>
              </a:solidFill>
              <a:latin typeface="+mn-lt"/>
              <a:cs typeface="+mn-cs"/>
            </a:endParaRPr>
          </a:p>
        </p:txBody>
      </p:sp>
      <p:pic>
        <p:nvPicPr>
          <p:cNvPr id="1033" name="Picture 11" descr="chrmblue_std small"/>
          <p:cNvPicPr>
            <a:picLocks noChangeAspect="1" noChangeArrowheads="1"/>
          </p:cNvPicPr>
          <p:nvPr/>
        </p:nvPicPr>
        <p:blipFill>
          <a:blip r:embed="rId6" cstate="print"/>
          <a:srcRect/>
          <a:stretch>
            <a:fillRect/>
          </a:stretch>
        </p:blipFill>
        <p:spPr bwMode="auto">
          <a:xfrm>
            <a:off x="196850" y="128588"/>
            <a:ext cx="803275" cy="741362"/>
          </a:xfrm>
          <a:prstGeom prst="rect">
            <a:avLst/>
          </a:prstGeom>
          <a:noFill/>
          <a:ln w="9525">
            <a:noFill/>
            <a:miter lim="800000"/>
            <a:headEnd/>
            <a:tailEnd/>
          </a:ln>
        </p:spPr>
      </p:pic>
      <p:sp>
        <p:nvSpPr>
          <p:cNvPr id="13" name="Text Box 13"/>
          <p:cNvSpPr txBox="1">
            <a:spLocks noChangeArrowheads="1"/>
          </p:cNvSpPr>
          <p:nvPr/>
        </p:nvSpPr>
        <p:spPr bwMode="auto">
          <a:xfrm>
            <a:off x="3505200" y="6589713"/>
            <a:ext cx="2155825" cy="268287"/>
          </a:xfrm>
          <a:prstGeom prst="rect">
            <a:avLst/>
          </a:prstGeom>
          <a:noFill/>
          <a:ln w="9525">
            <a:noFill/>
            <a:miter lim="800000"/>
            <a:headEnd/>
            <a:tailEnd/>
          </a:ln>
          <a:effectLst/>
        </p:spPr>
        <p:txBody>
          <a:bodyPr wrap="none" lIns="82225" tIns="41121" rIns="82225" bIns="41121">
            <a:spAutoFit/>
          </a:bodyPr>
          <a:lstStyle/>
          <a:p>
            <a:pPr defTabSz="820738" fontAlgn="auto">
              <a:spcBef>
                <a:spcPts val="0"/>
              </a:spcBef>
              <a:spcAft>
                <a:spcPts val="0"/>
              </a:spcAft>
              <a:defRPr/>
            </a:pPr>
            <a:r>
              <a:rPr lang="en-US" sz="1200" b="1" i="1" dirty="0">
                <a:solidFill>
                  <a:srgbClr val="7878CE"/>
                </a:solidFill>
                <a:latin typeface="+mn-lt"/>
                <a:cs typeface="+mn-cs"/>
              </a:rPr>
              <a:t>Aim High…Fly - Fight - Win</a:t>
            </a:r>
            <a:endParaRPr lang="en-US" sz="1200" i="1" dirty="0">
              <a:solidFill>
                <a:srgbClr val="7878CE"/>
              </a:solidFill>
              <a:latin typeface="+mn-lt"/>
              <a:cs typeface="+mn-cs"/>
            </a:endParaRPr>
          </a:p>
        </p:txBody>
      </p:sp>
      <p:pic>
        <p:nvPicPr>
          <p:cNvPr id="14" name="Picture 17" descr="AFIT(good)"/>
          <p:cNvPicPr>
            <a:picLocks noChangeAspect="1" noChangeArrowheads="1"/>
          </p:cNvPicPr>
          <p:nvPr/>
        </p:nvPicPr>
        <p:blipFill>
          <a:blip r:embed="rId7" cstate="print">
            <a:duotone>
              <a:prstClr val="black"/>
              <a:schemeClr val="accent2">
                <a:tint val="45000"/>
                <a:satMod val="400000"/>
              </a:schemeClr>
            </a:duotone>
          </a:blip>
          <a:srcRect/>
          <a:stretch>
            <a:fillRect/>
          </a:stretch>
        </p:blipFill>
        <p:spPr bwMode="auto">
          <a:xfrm>
            <a:off x="7620000" y="152400"/>
            <a:ext cx="1447800" cy="694493"/>
          </a:xfrm>
          <a:prstGeom prst="rect">
            <a:avLst/>
          </a:prstGeom>
          <a:noFill/>
          <a:ln w="9525">
            <a:noFill/>
            <a:miter lim="800000"/>
            <a:headEnd/>
            <a:tailEnd/>
          </a:ln>
        </p:spPr>
      </p:pic>
      <p:sp>
        <p:nvSpPr>
          <p:cNvPr id="15" name="Text Box 7"/>
          <p:cNvSpPr txBox="1">
            <a:spLocks noChangeArrowheads="1"/>
          </p:cNvSpPr>
          <p:nvPr/>
        </p:nvSpPr>
        <p:spPr bwMode="auto">
          <a:xfrm>
            <a:off x="2438400" y="901700"/>
            <a:ext cx="3976688" cy="284163"/>
          </a:xfrm>
          <a:prstGeom prst="rect">
            <a:avLst/>
          </a:prstGeom>
          <a:noFill/>
          <a:ln w="9525">
            <a:noFill/>
            <a:miter lim="800000"/>
            <a:headEnd/>
            <a:tailEnd/>
          </a:ln>
          <a:effectLst/>
        </p:spPr>
        <p:txBody>
          <a:bodyPr wrap="none" lIns="83302" tIns="41652" rIns="83302" bIns="41652">
            <a:spAutoFit/>
          </a:bodyPr>
          <a:lstStyle/>
          <a:p>
            <a:pPr defTabSz="833180" eaLnBrk="0" fontAlgn="auto" hangingPunct="0">
              <a:spcBef>
                <a:spcPts val="0"/>
              </a:spcBef>
              <a:spcAft>
                <a:spcPts val="0"/>
              </a:spcAft>
              <a:defRPr/>
            </a:pPr>
            <a:r>
              <a:rPr lang="en-US" sz="1300" b="1" i="1" dirty="0">
                <a:solidFill>
                  <a:srgbClr val="7878CE"/>
                </a:solidFill>
                <a:latin typeface="+mn-lt"/>
                <a:cs typeface="+mn-cs"/>
              </a:rPr>
              <a:t>The AFIT of Today is the Air Force of Tomorrow.</a:t>
            </a:r>
          </a:p>
        </p:txBody>
      </p:sp>
      <p:sp>
        <p:nvSpPr>
          <p:cNvPr id="16" name="Slide Number Placeholder 1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CDC0EFEE-7953-486B-B408-E9BCE7E6F82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3" r:id="rId3"/>
  </p:sldLayoutIdLst>
  <p:transition/>
  <p:hf hdr="0" ftr="0" dt="0"/>
  <p:txStyles>
    <p:titleStyle>
      <a:lvl1pPr algn="ctr" rtl="0" eaLnBrk="0" fontAlgn="base" hangingPunct="0">
        <a:spcBef>
          <a:spcPct val="0"/>
        </a:spcBef>
        <a:spcAft>
          <a:spcPct val="0"/>
        </a:spcAft>
        <a:defRPr sz="3600" b="1">
          <a:solidFill>
            <a:schemeClr val="folHlink"/>
          </a:solidFill>
          <a:latin typeface="+mj-lt"/>
          <a:ea typeface="+mj-ea"/>
          <a:cs typeface="+mj-cs"/>
        </a:defRPr>
      </a:lvl1pPr>
      <a:lvl2pPr algn="ctr" rtl="0" eaLnBrk="0" fontAlgn="base" hangingPunct="0">
        <a:spcBef>
          <a:spcPct val="0"/>
        </a:spcBef>
        <a:spcAft>
          <a:spcPct val="0"/>
        </a:spcAft>
        <a:defRPr sz="3600" b="1">
          <a:solidFill>
            <a:schemeClr val="folHlink"/>
          </a:solidFill>
          <a:latin typeface="Arial" charset="0"/>
        </a:defRPr>
      </a:lvl2pPr>
      <a:lvl3pPr algn="ctr" rtl="0" eaLnBrk="0" fontAlgn="base" hangingPunct="0">
        <a:spcBef>
          <a:spcPct val="0"/>
        </a:spcBef>
        <a:spcAft>
          <a:spcPct val="0"/>
        </a:spcAft>
        <a:defRPr sz="3600" b="1">
          <a:solidFill>
            <a:schemeClr val="folHlink"/>
          </a:solidFill>
          <a:latin typeface="Arial" charset="0"/>
        </a:defRPr>
      </a:lvl3pPr>
      <a:lvl4pPr algn="ctr" rtl="0" eaLnBrk="0" fontAlgn="base" hangingPunct="0">
        <a:spcBef>
          <a:spcPct val="0"/>
        </a:spcBef>
        <a:spcAft>
          <a:spcPct val="0"/>
        </a:spcAft>
        <a:defRPr sz="3600" b="1">
          <a:solidFill>
            <a:schemeClr val="folHlink"/>
          </a:solidFill>
          <a:latin typeface="Arial" charset="0"/>
        </a:defRPr>
      </a:lvl4pPr>
      <a:lvl5pPr algn="ctr" rtl="0" eaLnBrk="0" fontAlgn="base" hangingPunct="0">
        <a:spcBef>
          <a:spcPct val="0"/>
        </a:spcBef>
        <a:spcAft>
          <a:spcPct val="0"/>
        </a:spcAft>
        <a:defRPr sz="3600" b="1">
          <a:solidFill>
            <a:schemeClr val="folHlink"/>
          </a:solidFill>
          <a:latin typeface="Arial" charset="0"/>
        </a:defRPr>
      </a:lvl5pPr>
      <a:lvl6pPr marL="455272" algn="ctr" rtl="0" fontAlgn="base">
        <a:spcBef>
          <a:spcPct val="0"/>
        </a:spcBef>
        <a:spcAft>
          <a:spcPct val="0"/>
        </a:spcAft>
        <a:defRPr sz="3600" b="1">
          <a:solidFill>
            <a:schemeClr val="folHlink"/>
          </a:solidFill>
          <a:latin typeface="Arial" charset="0"/>
        </a:defRPr>
      </a:lvl6pPr>
      <a:lvl7pPr marL="910544" algn="ctr" rtl="0" fontAlgn="base">
        <a:spcBef>
          <a:spcPct val="0"/>
        </a:spcBef>
        <a:spcAft>
          <a:spcPct val="0"/>
        </a:spcAft>
        <a:defRPr sz="3600" b="1">
          <a:solidFill>
            <a:schemeClr val="folHlink"/>
          </a:solidFill>
          <a:latin typeface="Arial" charset="0"/>
        </a:defRPr>
      </a:lvl7pPr>
      <a:lvl8pPr marL="1365819" algn="ctr" rtl="0" fontAlgn="base">
        <a:spcBef>
          <a:spcPct val="0"/>
        </a:spcBef>
        <a:spcAft>
          <a:spcPct val="0"/>
        </a:spcAft>
        <a:defRPr sz="3600" b="1">
          <a:solidFill>
            <a:schemeClr val="folHlink"/>
          </a:solidFill>
          <a:latin typeface="Arial" charset="0"/>
        </a:defRPr>
      </a:lvl8pPr>
      <a:lvl9pPr marL="1821090" algn="ctr" rtl="0" fontAlgn="base">
        <a:spcBef>
          <a:spcPct val="0"/>
        </a:spcBef>
        <a:spcAft>
          <a:spcPct val="0"/>
        </a:spcAft>
        <a:defRPr sz="3600" b="1">
          <a:solidFill>
            <a:schemeClr val="folHlink"/>
          </a:solidFill>
          <a:latin typeface="Arial" charset="0"/>
        </a:defRPr>
      </a:lvl9pPr>
    </p:titleStyle>
    <p:body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p:bodyStyle>
    <p:otherStyle>
      <a:defPPr>
        <a:defRPr lang="en-US"/>
      </a:defPPr>
      <a:lvl1pPr marL="0" algn="l" defTabSz="910544" rtl="0" eaLnBrk="1" latinLnBrk="0" hangingPunct="1">
        <a:defRPr sz="1800" kern="1200">
          <a:solidFill>
            <a:schemeClr val="tx1"/>
          </a:solidFill>
          <a:latin typeface="+mn-lt"/>
          <a:ea typeface="+mn-ea"/>
          <a:cs typeface="+mn-cs"/>
        </a:defRPr>
      </a:lvl1pPr>
      <a:lvl2pPr marL="455272" algn="l" defTabSz="910544" rtl="0" eaLnBrk="1" latinLnBrk="0" hangingPunct="1">
        <a:defRPr sz="1800" kern="1200">
          <a:solidFill>
            <a:schemeClr val="tx1"/>
          </a:solidFill>
          <a:latin typeface="+mn-lt"/>
          <a:ea typeface="+mn-ea"/>
          <a:cs typeface="+mn-cs"/>
        </a:defRPr>
      </a:lvl2pPr>
      <a:lvl3pPr marL="910544" algn="l" defTabSz="910544" rtl="0" eaLnBrk="1" latinLnBrk="0" hangingPunct="1">
        <a:defRPr sz="1800" kern="1200">
          <a:solidFill>
            <a:schemeClr val="tx1"/>
          </a:solidFill>
          <a:latin typeface="+mn-lt"/>
          <a:ea typeface="+mn-ea"/>
          <a:cs typeface="+mn-cs"/>
        </a:defRPr>
      </a:lvl3pPr>
      <a:lvl4pPr marL="1365819" algn="l" defTabSz="910544" rtl="0" eaLnBrk="1" latinLnBrk="0" hangingPunct="1">
        <a:defRPr sz="1800" kern="1200">
          <a:solidFill>
            <a:schemeClr val="tx1"/>
          </a:solidFill>
          <a:latin typeface="+mn-lt"/>
          <a:ea typeface="+mn-ea"/>
          <a:cs typeface="+mn-cs"/>
        </a:defRPr>
      </a:lvl4pPr>
      <a:lvl5pPr marL="1821090" algn="l" defTabSz="910544" rtl="0" eaLnBrk="1" latinLnBrk="0" hangingPunct="1">
        <a:defRPr sz="1800" kern="1200">
          <a:solidFill>
            <a:schemeClr val="tx1"/>
          </a:solidFill>
          <a:latin typeface="+mn-lt"/>
          <a:ea typeface="+mn-ea"/>
          <a:cs typeface="+mn-cs"/>
        </a:defRPr>
      </a:lvl5pPr>
      <a:lvl6pPr marL="2276357" algn="l" defTabSz="910544" rtl="0" eaLnBrk="1" latinLnBrk="0" hangingPunct="1">
        <a:defRPr sz="1800" kern="1200">
          <a:solidFill>
            <a:schemeClr val="tx1"/>
          </a:solidFill>
          <a:latin typeface="+mn-lt"/>
          <a:ea typeface="+mn-ea"/>
          <a:cs typeface="+mn-cs"/>
        </a:defRPr>
      </a:lvl6pPr>
      <a:lvl7pPr marL="2731633" algn="l" defTabSz="910544" rtl="0" eaLnBrk="1" latinLnBrk="0" hangingPunct="1">
        <a:defRPr sz="1800" kern="1200">
          <a:solidFill>
            <a:schemeClr val="tx1"/>
          </a:solidFill>
          <a:latin typeface="+mn-lt"/>
          <a:ea typeface="+mn-ea"/>
          <a:cs typeface="+mn-cs"/>
        </a:defRPr>
      </a:lvl7pPr>
      <a:lvl8pPr marL="3186905" algn="l" defTabSz="910544" rtl="0" eaLnBrk="1" latinLnBrk="0" hangingPunct="1">
        <a:defRPr sz="1800" kern="1200">
          <a:solidFill>
            <a:schemeClr val="tx1"/>
          </a:solidFill>
          <a:latin typeface="+mn-lt"/>
          <a:ea typeface="+mn-ea"/>
          <a:cs typeface="+mn-cs"/>
        </a:defRPr>
      </a:lvl8pPr>
      <a:lvl9pPr marL="3642180" algn="l" defTabSz="91054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8"/>
          <p:cNvSpPr>
            <a:spLocks noChangeArrowheads="1"/>
          </p:cNvSpPr>
          <p:nvPr/>
        </p:nvSpPr>
        <p:spPr bwMode="auto">
          <a:xfrm>
            <a:off x="3733800" y="1905000"/>
            <a:ext cx="5105400" cy="1752600"/>
          </a:xfrm>
          <a:prstGeom prst="rect">
            <a:avLst/>
          </a:prstGeom>
          <a:noFill/>
          <a:ln w="9525">
            <a:noFill/>
            <a:miter lim="800000"/>
            <a:headEnd/>
            <a:tailEnd/>
          </a:ln>
        </p:spPr>
        <p:txBody>
          <a:bodyPr lIns="91271" tIns="45636" rIns="91271" bIns="45636" anchor="ctr"/>
          <a:lstStyle/>
          <a:p>
            <a:pPr algn="ctr"/>
            <a:r>
              <a:rPr lang="en-US" sz="3000" dirty="0"/>
              <a:t>APPLICATION OF SPECTRAL SHAPING FOR SIMULATING NUCLEAR WEAPON ENVIRONMENTS</a:t>
            </a:r>
            <a:endParaRPr lang="en-US" sz="3000" dirty="0">
              <a:solidFill>
                <a:srgbClr val="000066"/>
              </a:solidFill>
            </a:endParaRPr>
          </a:p>
        </p:txBody>
      </p:sp>
      <p:sp>
        <p:nvSpPr>
          <p:cNvPr id="7170" name="Text Box 9"/>
          <p:cNvSpPr txBox="1">
            <a:spLocks noChangeArrowheads="1"/>
          </p:cNvSpPr>
          <p:nvPr/>
        </p:nvSpPr>
        <p:spPr bwMode="auto">
          <a:xfrm>
            <a:off x="4038600" y="3962400"/>
            <a:ext cx="4613275" cy="1981200"/>
          </a:xfrm>
          <a:prstGeom prst="rect">
            <a:avLst/>
          </a:prstGeom>
          <a:noFill/>
          <a:ln w="12700">
            <a:noFill/>
            <a:miter lim="800000"/>
            <a:headEnd/>
            <a:tailEnd/>
          </a:ln>
        </p:spPr>
        <p:txBody>
          <a:bodyPr lIns="91271" tIns="45636" rIns="91271" bIns="45636" anchor="ctr"/>
          <a:lstStyle/>
          <a:p>
            <a:pPr algn="ctr" eaLnBrk="0" hangingPunct="0">
              <a:spcBef>
                <a:spcPct val="20000"/>
              </a:spcBef>
            </a:pPr>
            <a:r>
              <a:rPr lang="en-US" dirty="0" err="1">
                <a:solidFill>
                  <a:srgbClr val="000066"/>
                </a:solidFill>
                <a:latin typeface="Times New Roman" pitchFamily="18" charset="0"/>
                <a:cs typeface="Times New Roman" pitchFamily="18" charset="0"/>
              </a:rPr>
              <a:t>Capt</a:t>
            </a:r>
            <a:r>
              <a:rPr lang="en-US" dirty="0">
                <a:solidFill>
                  <a:srgbClr val="000066"/>
                </a:solidFill>
                <a:latin typeface="Times New Roman" pitchFamily="18" charset="0"/>
                <a:cs typeface="Times New Roman" pitchFamily="18" charset="0"/>
              </a:rPr>
              <a:t> Nick Quartemont</a:t>
            </a:r>
          </a:p>
          <a:p>
            <a:pPr algn="ctr" eaLnBrk="0" hangingPunct="0">
              <a:spcBef>
                <a:spcPct val="20000"/>
              </a:spcBef>
            </a:pPr>
            <a:r>
              <a:rPr lang="en-US" dirty="0">
                <a:solidFill>
                  <a:srgbClr val="000066"/>
                </a:solidFill>
                <a:latin typeface="Times New Roman" pitchFamily="18" charset="0"/>
                <a:cs typeface="Times New Roman" pitchFamily="18" charset="0"/>
              </a:rPr>
              <a:t>MS Nuclear Engineering 19M</a:t>
            </a:r>
          </a:p>
          <a:p>
            <a:pPr algn="ctr" eaLnBrk="0" hangingPunct="0">
              <a:spcBef>
                <a:spcPct val="20000"/>
              </a:spcBef>
            </a:pPr>
            <a:r>
              <a:rPr lang="en-US" sz="1600" i="1" dirty="0">
                <a:solidFill>
                  <a:srgbClr val="000066"/>
                </a:solidFill>
                <a:latin typeface="Times New Roman" pitchFamily="18" charset="0"/>
                <a:cs typeface="Times New Roman" pitchFamily="18" charset="0"/>
              </a:rPr>
              <a:t>Air Force Institute of Technology</a:t>
            </a:r>
          </a:p>
          <a:p>
            <a:pPr algn="ctr" eaLnBrk="0" hangingPunct="0">
              <a:spcBef>
                <a:spcPct val="20000"/>
              </a:spcBef>
            </a:pPr>
            <a:r>
              <a:rPr lang="en-US" dirty="0">
                <a:solidFill>
                  <a:srgbClr val="000066"/>
                </a:solidFill>
                <a:latin typeface="Times New Roman" pitchFamily="18" charset="0"/>
                <a:cs typeface="Times New Roman" pitchFamily="18" charset="0"/>
              </a:rPr>
              <a:t>1 November 2018</a:t>
            </a:r>
            <a:endParaRPr lang="en-US" sz="1600" dirty="0">
              <a:solidFill>
                <a:srgbClr val="002060"/>
              </a:solidFill>
              <a:latin typeface="Times New Roman" pitchFamily="18" charset="0"/>
              <a:cs typeface="Times New Roman" pitchFamily="18"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sz="2800" dirty="0"/>
              <a:t>Prospectus Recap </a:t>
            </a:r>
            <a:br>
              <a:rPr lang="en-US" sz="2800" dirty="0"/>
            </a:br>
            <a:r>
              <a:rPr lang="en-US" sz="2800" dirty="0"/>
              <a:t>Methodology</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10</a:t>
            </a:fld>
            <a:endParaRPr lang="en-US"/>
          </a:p>
        </p:txBody>
      </p:sp>
      <p:pic>
        <p:nvPicPr>
          <p:cNvPr id="3" name="Picture 2">
            <a:extLst>
              <a:ext uri="{FF2B5EF4-FFF2-40B4-BE49-F238E27FC236}">
                <a16:creationId xmlns:a16="http://schemas.microsoft.com/office/drawing/2014/main" id="{1A5C2736-D0D2-49D7-A186-32E2A922A419}"/>
              </a:ext>
            </a:extLst>
          </p:cNvPr>
          <p:cNvPicPr>
            <a:picLocks noChangeAspect="1"/>
          </p:cNvPicPr>
          <p:nvPr/>
        </p:nvPicPr>
        <p:blipFill>
          <a:blip r:embed="rId2"/>
          <a:stretch>
            <a:fillRect/>
          </a:stretch>
        </p:blipFill>
        <p:spPr>
          <a:xfrm>
            <a:off x="809503" y="1142999"/>
            <a:ext cx="7519313" cy="5349875"/>
          </a:xfrm>
          <a:prstGeom prst="rect">
            <a:avLst/>
          </a:prstGeom>
        </p:spPr>
      </p:pic>
    </p:spTree>
    <p:extLst>
      <p:ext uri="{BB962C8B-B14F-4D97-AF65-F5344CB8AC3E}">
        <p14:creationId xmlns:p14="http://schemas.microsoft.com/office/powerpoint/2010/main" val="210622862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ETA Design </a:t>
            </a:r>
          </a:p>
        </p:txBody>
      </p:sp>
      <p:pic>
        <p:nvPicPr>
          <p:cNvPr id="28" name="Content Placeholder 27">
            <a:extLst>
              <a:ext uri="{FF2B5EF4-FFF2-40B4-BE49-F238E27FC236}">
                <a16:creationId xmlns:a16="http://schemas.microsoft.com/office/drawing/2014/main" id="{6D1FBCD6-D08B-4495-96BA-2CC7E596D0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4040" y="1295400"/>
            <a:ext cx="7055919" cy="4876800"/>
          </a:xfrm>
          <a:prstGeom prst="rect">
            <a:avLst/>
          </a:prstGeom>
        </p:spPr>
      </p:pic>
    </p:spTree>
    <p:extLst>
      <p:ext uri="{BB962C8B-B14F-4D97-AF65-F5344CB8AC3E}">
        <p14:creationId xmlns:p14="http://schemas.microsoft.com/office/powerpoint/2010/main" val="218491403"/>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Full NIF Model </a:t>
            </a:r>
            <a:br>
              <a:rPr lang="en-US" dirty="0"/>
            </a:br>
            <a:r>
              <a:rPr lang="en-US" dirty="0"/>
              <a:t>Source Surface Read </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12</a:t>
            </a:fld>
            <a:endParaRPr lang="en-US"/>
          </a:p>
        </p:txBody>
      </p:sp>
      <p:pic>
        <p:nvPicPr>
          <p:cNvPr id="10" name="Content Placeholder 9">
            <a:extLst>
              <a:ext uri="{FF2B5EF4-FFF2-40B4-BE49-F238E27FC236}">
                <a16:creationId xmlns:a16="http://schemas.microsoft.com/office/drawing/2014/main" id="{BB443E53-2DC1-4098-9739-B8DEF232376B}"/>
              </a:ext>
            </a:extLst>
          </p:cNvPr>
          <p:cNvPicPr>
            <a:picLocks noGrp="1" noChangeAspect="1"/>
          </p:cNvPicPr>
          <p:nvPr>
            <p:ph idx="1"/>
          </p:nvPr>
        </p:nvPicPr>
        <p:blipFill>
          <a:blip r:embed="rId3"/>
          <a:stretch>
            <a:fillRect/>
          </a:stretch>
        </p:blipFill>
        <p:spPr>
          <a:xfrm>
            <a:off x="200875" y="2041268"/>
            <a:ext cx="8273733" cy="3988058"/>
          </a:xfrm>
          <a:prstGeom prst="rect">
            <a:avLst/>
          </a:prstGeom>
        </p:spPr>
      </p:pic>
      <p:sp>
        <p:nvSpPr>
          <p:cNvPr id="12" name="TextBox 11">
            <a:extLst>
              <a:ext uri="{FF2B5EF4-FFF2-40B4-BE49-F238E27FC236}">
                <a16:creationId xmlns:a16="http://schemas.microsoft.com/office/drawing/2014/main" id="{AE026AEA-B991-48D1-B189-B413287A4FFB}"/>
              </a:ext>
            </a:extLst>
          </p:cNvPr>
          <p:cNvSpPr txBox="1"/>
          <p:nvPr/>
        </p:nvSpPr>
        <p:spPr>
          <a:xfrm>
            <a:off x="415118" y="5924034"/>
            <a:ext cx="8514144" cy="369332"/>
          </a:xfrm>
          <a:prstGeom prst="rect">
            <a:avLst/>
          </a:prstGeom>
          <a:noFill/>
        </p:spPr>
        <p:txBody>
          <a:bodyPr wrap="square" rtlCol="0">
            <a:spAutoFit/>
          </a:bodyPr>
          <a:lstStyle/>
          <a:p>
            <a:r>
              <a:rPr lang="en-US" dirty="0"/>
              <a:t>    NIF Neutron Source with Mounted ETA            Incident Laser Exclusion Zone </a:t>
            </a:r>
          </a:p>
        </p:txBody>
      </p:sp>
      <p:sp>
        <p:nvSpPr>
          <p:cNvPr id="13" name="TextBox 12">
            <a:extLst>
              <a:ext uri="{FF2B5EF4-FFF2-40B4-BE49-F238E27FC236}">
                <a16:creationId xmlns:a16="http://schemas.microsoft.com/office/drawing/2014/main" id="{49E2A031-AAE4-43AF-A326-28A1C4AB06D5}"/>
              </a:ext>
            </a:extLst>
          </p:cNvPr>
          <p:cNvSpPr txBox="1"/>
          <p:nvPr/>
        </p:nvSpPr>
        <p:spPr>
          <a:xfrm>
            <a:off x="0" y="1195428"/>
            <a:ext cx="8915400" cy="923330"/>
          </a:xfrm>
          <a:prstGeom prst="rect">
            <a:avLst/>
          </a:prstGeom>
          <a:noFill/>
        </p:spPr>
        <p:txBody>
          <a:bodyPr wrap="square" rtlCol="0">
            <a:spAutoFit/>
          </a:bodyPr>
          <a:lstStyle/>
          <a:p>
            <a:r>
              <a:rPr lang="en-US" dirty="0"/>
              <a:t>   Modeled Polar Drive Exploding Pusher (PDXP) Deuterium-Tritium neutron source </a:t>
            </a:r>
          </a:p>
          <a:p>
            <a:pPr marL="285750" indent="-285750">
              <a:buFont typeface="Arial" panose="020B0604020202020204" pitchFamily="34" charset="0"/>
              <a:buChar char="•"/>
            </a:pPr>
            <a:r>
              <a:rPr lang="en-US" dirty="0"/>
              <a:t>3.7 x 10</a:t>
            </a:r>
            <a:r>
              <a:rPr lang="en-US" baseline="30000" dirty="0"/>
              <a:t>15</a:t>
            </a:r>
            <a:r>
              <a:rPr lang="en-US" dirty="0"/>
              <a:t> 14 MeV neutron yield</a:t>
            </a:r>
          </a:p>
          <a:p>
            <a:pPr marL="285750" indent="-285750">
              <a:buFont typeface="Arial" panose="020B0604020202020204" pitchFamily="34" charset="0"/>
              <a:buChar char="•"/>
            </a:pPr>
            <a:r>
              <a:rPr lang="en-US" dirty="0"/>
              <a:t>Minimal downscatter compared indirect drive methods utilizing a </a:t>
            </a:r>
            <a:r>
              <a:rPr lang="en-US" dirty="0" err="1"/>
              <a:t>hohlraum</a:t>
            </a:r>
            <a:r>
              <a:rPr lang="en-US" dirty="0"/>
              <a:t> </a:t>
            </a:r>
          </a:p>
        </p:txBody>
      </p:sp>
    </p:spTree>
    <p:extLst>
      <p:ext uri="{BB962C8B-B14F-4D97-AF65-F5344CB8AC3E}">
        <p14:creationId xmlns:p14="http://schemas.microsoft.com/office/powerpoint/2010/main" val="414261571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SCALE source from Full NIF model MCNP SSR </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13</a:t>
            </a:fld>
            <a:endParaRPr lang="en-US"/>
          </a:p>
        </p:txBody>
      </p:sp>
      <p:pic>
        <p:nvPicPr>
          <p:cNvPr id="5" name="Content Placeholder 4">
            <a:extLst>
              <a:ext uri="{FF2B5EF4-FFF2-40B4-BE49-F238E27FC236}">
                <a16:creationId xmlns:a16="http://schemas.microsoft.com/office/drawing/2014/main" id="{8583218B-F845-484B-9ED5-B6429063C1C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893" y="1904295"/>
            <a:ext cx="3734150" cy="3269142"/>
          </a:xfrm>
        </p:spPr>
      </p:pic>
      <p:pic>
        <p:nvPicPr>
          <p:cNvPr id="7" name="Picture 6">
            <a:extLst>
              <a:ext uri="{FF2B5EF4-FFF2-40B4-BE49-F238E27FC236}">
                <a16:creationId xmlns:a16="http://schemas.microsoft.com/office/drawing/2014/main" id="{B4E8DBF5-9DD9-4822-BE6F-13C5E79A0E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1529" y="1860535"/>
            <a:ext cx="5182471" cy="3814996"/>
          </a:xfrm>
          <a:prstGeom prst="rect">
            <a:avLst/>
          </a:prstGeom>
        </p:spPr>
      </p:pic>
      <p:sp>
        <p:nvSpPr>
          <p:cNvPr id="3" name="TextBox 2">
            <a:extLst>
              <a:ext uri="{FF2B5EF4-FFF2-40B4-BE49-F238E27FC236}">
                <a16:creationId xmlns:a16="http://schemas.microsoft.com/office/drawing/2014/main" id="{C52383BF-DC7F-4E89-80CB-22F1BFED258D}"/>
              </a:ext>
            </a:extLst>
          </p:cNvPr>
          <p:cNvSpPr txBox="1"/>
          <p:nvPr/>
        </p:nvSpPr>
        <p:spPr>
          <a:xfrm>
            <a:off x="123487" y="5645051"/>
            <a:ext cx="8382000" cy="646331"/>
          </a:xfrm>
          <a:prstGeom prst="rect">
            <a:avLst/>
          </a:prstGeom>
          <a:noFill/>
        </p:spPr>
        <p:txBody>
          <a:bodyPr wrap="square" rtlCol="0">
            <a:spAutoFit/>
          </a:bodyPr>
          <a:lstStyle/>
          <a:p>
            <a:r>
              <a:rPr lang="en-US" dirty="0"/>
              <a:t>Continuous energy (CE) MCNP5 solution is mapped to SCALE CE MAVRIC with current tallies</a:t>
            </a:r>
          </a:p>
        </p:txBody>
      </p:sp>
    </p:spTree>
    <p:extLst>
      <p:ext uri="{BB962C8B-B14F-4D97-AF65-F5344CB8AC3E}">
        <p14:creationId xmlns:p14="http://schemas.microsoft.com/office/powerpoint/2010/main" val="88924980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Importance of source characterization</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14</a:t>
            </a:fld>
            <a:endParaRPr lang="en-US"/>
          </a:p>
        </p:txBody>
      </p:sp>
      <p:pic>
        <p:nvPicPr>
          <p:cNvPr id="9" name="Content Placeholder 8">
            <a:extLst>
              <a:ext uri="{FF2B5EF4-FFF2-40B4-BE49-F238E27FC236}">
                <a16:creationId xmlns:a16="http://schemas.microsoft.com/office/drawing/2014/main" id="{798608A9-A406-4EE0-89A7-5EAA43B3268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6693" y="1201126"/>
            <a:ext cx="6770614" cy="5254804"/>
          </a:xfrm>
        </p:spPr>
      </p:pic>
    </p:spTree>
    <p:extLst>
      <p:ext uri="{BB962C8B-B14F-4D97-AF65-F5344CB8AC3E}">
        <p14:creationId xmlns:p14="http://schemas.microsoft.com/office/powerpoint/2010/main" val="254010981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485085-E006-439D-9398-83F522630C1C}"/>
              </a:ext>
            </a:extLst>
          </p:cNvPr>
          <p:cNvSpPr>
            <a:spLocks noGrp="1"/>
          </p:cNvSpPr>
          <p:nvPr>
            <p:ph idx="1"/>
          </p:nvPr>
        </p:nvSpPr>
        <p:spPr>
          <a:xfrm>
            <a:off x="-12593" y="1062491"/>
            <a:ext cx="4082327" cy="4876800"/>
          </a:xfrm>
        </p:spPr>
        <p:txBody>
          <a:bodyPr/>
          <a:lstStyle/>
          <a:p>
            <a:pPr>
              <a:spcBef>
                <a:spcPts val="0"/>
              </a:spcBef>
            </a:pPr>
            <a:r>
              <a:rPr lang="en-US" sz="1800" dirty="0"/>
              <a:t>Uncertainty from</a:t>
            </a:r>
          </a:p>
          <a:p>
            <a:pPr lvl="1">
              <a:spcBef>
                <a:spcPts val="0"/>
              </a:spcBef>
            </a:pPr>
            <a:r>
              <a:rPr lang="en-US" sz="1600" dirty="0"/>
              <a:t>Statistical </a:t>
            </a:r>
          </a:p>
          <a:p>
            <a:pPr lvl="1">
              <a:spcBef>
                <a:spcPts val="0"/>
              </a:spcBef>
            </a:pPr>
            <a:r>
              <a:rPr lang="en-US" sz="1600" dirty="0"/>
              <a:t>Neutron transport</a:t>
            </a:r>
          </a:p>
          <a:p>
            <a:pPr lvl="1">
              <a:spcBef>
                <a:spcPts val="0"/>
              </a:spcBef>
            </a:pPr>
            <a:endParaRPr lang="en-US" sz="100" dirty="0"/>
          </a:p>
          <a:p>
            <a:pPr lvl="1">
              <a:spcBef>
                <a:spcPts val="0"/>
              </a:spcBef>
            </a:pPr>
            <a:endParaRPr lang="en-US" sz="1800" dirty="0"/>
          </a:p>
          <a:p>
            <a:pPr lvl="1">
              <a:spcBef>
                <a:spcPts val="0"/>
              </a:spcBef>
            </a:pPr>
            <a:endParaRPr lang="en-US" dirty="0"/>
          </a:p>
          <a:p>
            <a:pPr lvl="1">
              <a:spcBef>
                <a:spcPts val="0"/>
              </a:spcBef>
            </a:pPr>
            <a:endParaRPr lang="en-US" dirty="0"/>
          </a:p>
          <a:p>
            <a:pPr lvl="1">
              <a:spcBef>
                <a:spcPts val="0"/>
              </a:spcBef>
            </a:pPr>
            <a:endParaRPr lang="en-US" dirty="0"/>
          </a:p>
          <a:p>
            <a:pPr lvl="1">
              <a:spcBef>
                <a:spcPts val="0"/>
              </a:spcBef>
            </a:pPr>
            <a:endParaRPr lang="en-US"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lvl="1">
              <a:spcBef>
                <a:spcPts val="0"/>
              </a:spcBef>
            </a:pPr>
            <a:r>
              <a:rPr lang="en-US" sz="1600" dirty="0"/>
              <a:t>Foil activation data </a:t>
            </a:r>
            <a:r>
              <a:rPr lang="en-US" dirty="0"/>
              <a:t> </a:t>
            </a:r>
          </a:p>
        </p:txBody>
      </p:sp>
      <p:sp>
        <p:nvSpPr>
          <p:cNvPr id="5" name="Title 1">
            <a:extLst>
              <a:ext uri="{FF2B5EF4-FFF2-40B4-BE49-F238E27FC236}">
                <a16:creationId xmlns:a16="http://schemas.microsoft.com/office/drawing/2014/main" id="{DF2B87D6-0028-4BEA-B892-30B493DC5054}"/>
              </a:ext>
            </a:extLst>
          </p:cNvPr>
          <p:cNvSpPr txBox="1">
            <a:spLocks/>
          </p:cNvSpPr>
          <p:nvPr/>
        </p:nvSpPr>
        <p:spPr bwMode="auto">
          <a:xfrm>
            <a:off x="1012598" y="-42021"/>
            <a:ext cx="6629400" cy="990600"/>
          </a:xfrm>
          <a:prstGeom prst="rect">
            <a:avLst/>
          </a:prstGeom>
          <a:noFill/>
          <a:ln w="9525">
            <a:noFill/>
            <a:miter lim="800000"/>
            <a:headEnd/>
            <a:tailEnd/>
          </a:ln>
        </p:spPr>
        <p:txBody>
          <a:bodyPr vert="horz" wrap="square" lIns="91021" tIns="45511" rIns="91021" bIns="45511" numCol="1" anchor="ctr" anchorCtr="0" compatLnSpc="1">
            <a:prstTxWarp prst="textNoShape">
              <a:avLst/>
            </a:prstTxWarp>
          </a:bodyPr>
          <a:lstStyle>
            <a:lvl1pPr algn="ctr" rtl="0" eaLnBrk="0" fontAlgn="base" hangingPunct="0">
              <a:spcBef>
                <a:spcPct val="0"/>
              </a:spcBef>
              <a:spcAft>
                <a:spcPct val="0"/>
              </a:spcAft>
              <a:defRPr sz="3600" b="1">
                <a:solidFill>
                  <a:schemeClr val="folHlink"/>
                </a:solidFill>
                <a:latin typeface="+mj-lt"/>
                <a:ea typeface="+mj-ea"/>
                <a:cs typeface="+mj-cs"/>
              </a:defRPr>
            </a:lvl1pPr>
            <a:lvl2pPr algn="ctr" rtl="0" eaLnBrk="0" fontAlgn="base" hangingPunct="0">
              <a:spcBef>
                <a:spcPct val="0"/>
              </a:spcBef>
              <a:spcAft>
                <a:spcPct val="0"/>
              </a:spcAft>
              <a:defRPr sz="3600" b="1">
                <a:solidFill>
                  <a:schemeClr val="folHlink"/>
                </a:solidFill>
                <a:latin typeface="Arial" charset="0"/>
              </a:defRPr>
            </a:lvl2pPr>
            <a:lvl3pPr algn="ctr" rtl="0" eaLnBrk="0" fontAlgn="base" hangingPunct="0">
              <a:spcBef>
                <a:spcPct val="0"/>
              </a:spcBef>
              <a:spcAft>
                <a:spcPct val="0"/>
              </a:spcAft>
              <a:defRPr sz="3600" b="1">
                <a:solidFill>
                  <a:schemeClr val="folHlink"/>
                </a:solidFill>
                <a:latin typeface="Arial" charset="0"/>
              </a:defRPr>
            </a:lvl3pPr>
            <a:lvl4pPr algn="ctr" rtl="0" eaLnBrk="0" fontAlgn="base" hangingPunct="0">
              <a:spcBef>
                <a:spcPct val="0"/>
              </a:spcBef>
              <a:spcAft>
                <a:spcPct val="0"/>
              </a:spcAft>
              <a:defRPr sz="3600" b="1">
                <a:solidFill>
                  <a:schemeClr val="folHlink"/>
                </a:solidFill>
                <a:latin typeface="Arial" charset="0"/>
              </a:defRPr>
            </a:lvl4pPr>
            <a:lvl5pPr algn="ctr" rtl="0" eaLnBrk="0" fontAlgn="base" hangingPunct="0">
              <a:spcBef>
                <a:spcPct val="0"/>
              </a:spcBef>
              <a:spcAft>
                <a:spcPct val="0"/>
              </a:spcAft>
              <a:defRPr sz="3600" b="1">
                <a:solidFill>
                  <a:schemeClr val="folHlink"/>
                </a:solidFill>
                <a:latin typeface="Arial" charset="0"/>
              </a:defRPr>
            </a:lvl5pPr>
            <a:lvl6pPr marL="455272" algn="ctr" rtl="0" fontAlgn="base">
              <a:spcBef>
                <a:spcPct val="0"/>
              </a:spcBef>
              <a:spcAft>
                <a:spcPct val="0"/>
              </a:spcAft>
              <a:defRPr sz="3600" b="1">
                <a:solidFill>
                  <a:schemeClr val="folHlink"/>
                </a:solidFill>
                <a:latin typeface="Arial" charset="0"/>
              </a:defRPr>
            </a:lvl6pPr>
            <a:lvl7pPr marL="910544" algn="ctr" rtl="0" fontAlgn="base">
              <a:spcBef>
                <a:spcPct val="0"/>
              </a:spcBef>
              <a:spcAft>
                <a:spcPct val="0"/>
              </a:spcAft>
              <a:defRPr sz="3600" b="1">
                <a:solidFill>
                  <a:schemeClr val="folHlink"/>
                </a:solidFill>
                <a:latin typeface="Arial" charset="0"/>
              </a:defRPr>
            </a:lvl7pPr>
            <a:lvl8pPr marL="1365819" algn="ctr" rtl="0" fontAlgn="base">
              <a:spcBef>
                <a:spcPct val="0"/>
              </a:spcBef>
              <a:spcAft>
                <a:spcPct val="0"/>
              </a:spcAft>
              <a:defRPr sz="3600" b="1">
                <a:solidFill>
                  <a:schemeClr val="folHlink"/>
                </a:solidFill>
                <a:latin typeface="Arial" charset="0"/>
              </a:defRPr>
            </a:lvl8pPr>
            <a:lvl9pPr marL="1821090" algn="ctr" rtl="0" fontAlgn="base">
              <a:spcBef>
                <a:spcPct val="0"/>
              </a:spcBef>
              <a:spcAft>
                <a:spcPct val="0"/>
              </a:spcAft>
              <a:defRPr sz="3600" b="1">
                <a:solidFill>
                  <a:schemeClr val="folHlink"/>
                </a:solidFill>
                <a:latin typeface="Arial" charset="0"/>
              </a:defRPr>
            </a:lvl9pPr>
          </a:lstStyle>
          <a:p>
            <a:r>
              <a:rPr lang="en-US" kern="0" dirty="0"/>
              <a:t>Combining Responses from Perturbed Nuclear Data</a:t>
            </a:r>
          </a:p>
        </p:txBody>
      </p:sp>
      <p:sp>
        <p:nvSpPr>
          <p:cNvPr id="6" name="Slide Number Placeholder 3">
            <a:extLst>
              <a:ext uri="{FF2B5EF4-FFF2-40B4-BE49-F238E27FC236}">
                <a16:creationId xmlns:a16="http://schemas.microsoft.com/office/drawing/2014/main" id="{3337AD45-988B-481F-BDB3-FBFD6ABFF6F5}"/>
              </a:ext>
            </a:extLst>
          </p:cNvPr>
          <p:cNvSpPr txBox="1">
            <a:spLocks/>
          </p:cNvSpPr>
          <p:nvPr/>
        </p:nvSpPr>
        <p:spPr>
          <a:xfrm>
            <a:off x="11120026" y="7378443"/>
            <a:ext cx="21336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19845459-3F1B-4F43-8FC0-35ADCE8623CC}" type="slidenum">
              <a:rPr lang="en-US" smtClean="0"/>
              <a:pPr>
                <a:defRPr/>
              </a:pPr>
              <a:t>15</a:t>
            </a:fld>
            <a:endParaRPr lang="en-US"/>
          </a:p>
        </p:txBody>
      </p:sp>
      <p:pic>
        <p:nvPicPr>
          <p:cNvPr id="28" name="Picture 27">
            <a:extLst>
              <a:ext uri="{FF2B5EF4-FFF2-40B4-BE49-F238E27FC236}">
                <a16:creationId xmlns:a16="http://schemas.microsoft.com/office/drawing/2014/main" id="{F27373AC-D835-4961-801A-D280F04033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099" y="1842836"/>
            <a:ext cx="3060326" cy="2193148"/>
          </a:xfrm>
          <a:prstGeom prst="rect">
            <a:avLst/>
          </a:prstGeom>
        </p:spPr>
      </p:pic>
      <p:sp>
        <p:nvSpPr>
          <p:cNvPr id="35" name="Arrow: Curved Right 34">
            <a:extLst>
              <a:ext uri="{FF2B5EF4-FFF2-40B4-BE49-F238E27FC236}">
                <a16:creationId xmlns:a16="http://schemas.microsoft.com/office/drawing/2014/main" id="{80B182F3-8BA3-40AE-97A5-4B68D5D263FC}"/>
              </a:ext>
            </a:extLst>
          </p:cNvPr>
          <p:cNvSpPr/>
          <p:nvPr/>
        </p:nvSpPr>
        <p:spPr bwMode="auto">
          <a:xfrm>
            <a:off x="131678" y="1701219"/>
            <a:ext cx="343532" cy="2418561"/>
          </a:xfrm>
          <a:prstGeom prst="curvedRightArrow">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26" name="Picture 25">
            <a:extLst>
              <a:ext uri="{FF2B5EF4-FFF2-40B4-BE49-F238E27FC236}">
                <a16:creationId xmlns:a16="http://schemas.microsoft.com/office/drawing/2014/main" id="{FB2BDEB6-E95D-4235-A159-AC2165D7B013}"/>
              </a:ext>
            </a:extLst>
          </p:cNvPr>
          <p:cNvPicPr>
            <a:picLocks noChangeAspect="1"/>
          </p:cNvPicPr>
          <p:nvPr/>
        </p:nvPicPr>
        <p:blipFill>
          <a:blip r:embed="rId3"/>
          <a:stretch>
            <a:fillRect/>
          </a:stretch>
        </p:blipFill>
        <p:spPr>
          <a:xfrm>
            <a:off x="521074" y="4211079"/>
            <a:ext cx="3060326" cy="2176676"/>
          </a:xfrm>
          <a:prstGeom prst="rect">
            <a:avLst/>
          </a:prstGeom>
        </p:spPr>
      </p:pic>
      <p:sp>
        <p:nvSpPr>
          <p:cNvPr id="27" name="TextBox 26">
            <a:extLst>
              <a:ext uri="{FF2B5EF4-FFF2-40B4-BE49-F238E27FC236}">
                <a16:creationId xmlns:a16="http://schemas.microsoft.com/office/drawing/2014/main" id="{288F5A30-91A1-497A-9201-4D7B420C3785}"/>
              </a:ext>
            </a:extLst>
          </p:cNvPr>
          <p:cNvSpPr txBox="1"/>
          <p:nvPr/>
        </p:nvSpPr>
        <p:spPr>
          <a:xfrm>
            <a:off x="603349" y="4771126"/>
            <a:ext cx="2387602" cy="338554"/>
          </a:xfrm>
          <a:prstGeom prst="rect">
            <a:avLst/>
          </a:prstGeom>
          <a:noFill/>
        </p:spPr>
        <p:txBody>
          <a:bodyPr wrap="square" rtlCol="0">
            <a:spAutoFit/>
          </a:bodyPr>
          <a:lstStyle/>
          <a:p>
            <a:pPr algn="ctr"/>
            <a:r>
              <a:rPr lang="en-US" sz="1600" dirty="0"/>
              <a:t>Ni-58 (n,2n)</a:t>
            </a:r>
          </a:p>
        </p:txBody>
      </p:sp>
    </p:spTree>
    <p:extLst>
      <p:ext uri="{BB962C8B-B14F-4D97-AF65-F5344CB8AC3E}">
        <p14:creationId xmlns:p14="http://schemas.microsoft.com/office/powerpoint/2010/main" val="99541489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allout: Right Arrow 36">
            <a:extLst>
              <a:ext uri="{FF2B5EF4-FFF2-40B4-BE49-F238E27FC236}">
                <a16:creationId xmlns:a16="http://schemas.microsoft.com/office/drawing/2014/main" id="{ADF141F9-AD1C-412C-83A5-18E4F0FFEEC6}"/>
              </a:ext>
            </a:extLst>
          </p:cNvPr>
          <p:cNvSpPr/>
          <p:nvPr/>
        </p:nvSpPr>
        <p:spPr bwMode="auto">
          <a:xfrm>
            <a:off x="55789" y="1123674"/>
            <a:ext cx="4243980" cy="5309466"/>
          </a:xfrm>
          <a:prstGeom prst="rightArrowCallout">
            <a:avLst>
              <a:gd name="adj1" fmla="val 3993"/>
              <a:gd name="adj2" fmla="val 3831"/>
              <a:gd name="adj3" fmla="val 2800"/>
              <a:gd name="adj4" fmla="val 9360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Content Placeholder 2">
            <a:extLst>
              <a:ext uri="{FF2B5EF4-FFF2-40B4-BE49-F238E27FC236}">
                <a16:creationId xmlns:a16="http://schemas.microsoft.com/office/drawing/2014/main" id="{25485085-E006-439D-9398-83F522630C1C}"/>
              </a:ext>
            </a:extLst>
          </p:cNvPr>
          <p:cNvSpPr>
            <a:spLocks noGrp="1"/>
          </p:cNvSpPr>
          <p:nvPr>
            <p:ph idx="1"/>
          </p:nvPr>
        </p:nvSpPr>
        <p:spPr>
          <a:xfrm>
            <a:off x="-12593" y="1062491"/>
            <a:ext cx="4082327" cy="4876800"/>
          </a:xfrm>
        </p:spPr>
        <p:txBody>
          <a:bodyPr/>
          <a:lstStyle/>
          <a:p>
            <a:pPr>
              <a:spcBef>
                <a:spcPts val="0"/>
              </a:spcBef>
            </a:pPr>
            <a:r>
              <a:rPr lang="en-US" sz="1800" dirty="0"/>
              <a:t>Uncertainty from</a:t>
            </a:r>
          </a:p>
          <a:p>
            <a:pPr lvl="1">
              <a:spcBef>
                <a:spcPts val="0"/>
              </a:spcBef>
            </a:pPr>
            <a:r>
              <a:rPr lang="en-US" sz="1600" dirty="0"/>
              <a:t>Statistical </a:t>
            </a:r>
          </a:p>
          <a:p>
            <a:pPr lvl="1">
              <a:spcBef>
                <a:spcPts val="0"/>
              </a:spcBef>
            </a:pPr>
            <a:r>
              <a:rPr lang="en-US" sz="1600" dirty="0"/>
              <a:t>Neutron transport</a:t>
            </a:r>
          </a:p>
          <a:p>
            <a:pPr lvl="1">
              <a:spcBef>
                <a:spcPts val="0"/>
              </a:spcBef>
            </a:pPr>
            <a:endParaRPr lang="en-US" sz="100" dirty="0"/>
          </a:p>
          <a:p>
            <a:pPr lvl="1">
              <a:spcBef>
                <a:spcPts val="0"/>
              </a:spcBef>
            </a:pPr>
            <a:endParaRPr lang="en-US" sz="1800" dirty="0"/>
          </a:p>
          <a:p>
            <a:pPr lvl="1">
              <a:spcBef>
                <a:spcPts val="0"/>
              </a:spcBef>
            </a:pPr>
            <a:endParaRPr lang="en-US" dirty="0"/>
          </a:p>
          <a:p>
            <a:pPr lvl="1">
              <a:spcBef>
                <a:spcPts val="0"/>
              </a:spcBef>
            </a:pPr>
            <a:endParaRPr lang="en-US" dirty="0"/>
          </a:p>
          <a:p>
            <a:pPr lvl="1">
              <a:spcBef>
                <a:spcPts val="0"/>
              </a:spcBef>
            </a:pPr>
            <a:endParaRPr lang="en-US" dirty="0"/>
          </a:p>
          <a:p>
            <a:pPr lvl="1">
              <a:spcBef>
                <a:spcPts val="0"/>
              </a:spcBef>
            </a:pPr>
            <a:endParaRPr lang="en-US"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lvl="1">
              <a:spcBef>
                <a:spcPts val="0"/>
              </a:spcBef>
            </a:pPr>
            <a:r>
              <a:rPr lang="en-US" sz="1600" dirty="0"/>
              <a:t>Foil activation data </a:t>
            </a:r>
            <a:r>
              <a:rPr lang="en-US" dirty="0"/>
              <a:t> </a:t>
            </a:r>
          </a:p>
        </p:txBody>
      </p:sp>
      <p:sp>
        <p:nvSpPr>
          <p:cNvPr id="4" name="Slide Number Placeholder 3">
            <a:extLst>
              <a:ext uri="{FF2B5EF4-FFF2-40B4-BE49-F238E27FC236}">
                <a16:creationId xmlns:a16="http://schemas.microsoft.com/office/drawing/2014/main" id="{08DD8116-2DFB-4B6D-ADF3-AA7992E96037}"/>
              </a:ext>
            </a:extLst>
          </p:cNvPr>
          <p:cNvSpPr>
            <a:spLocks noGrp="1"/>
          </p:cNvSpPr>
          <p:nvPr>
            <p:ph type="sldNum" sz="quarter" idx="10"/>
          </p:nvPr>
        </p:nvSpPr>
        <p:spPr>
          <a:xfrm>
            <a:off x="6732076" y="6528435"/>
            <a:ext cx="2133600" cy="365125"/>
          </a:xfrm>
        </p:spPr>
        <p:txBody>
          <a:bodyPr/>
          <a:lstStyle/>
          <a:p>
            <a:pPr>
              <a:defRPr/>
            </a:pPr>
            <a:fld id="{19845459-3F1B-4F43-8FC0-35ADCE8623CC}" type="slidenum">
              <a:rPr lang="en-US" smtClean="0"/>
              <a:pPr>
                <a:defRPr/>
              </a:pPr>
              <a:t>16</a:t>
            </a:fld>
            <a:endParaRPr lang="en-US"/>
          </a:p>
        </p:txBody>
      </p:sp>
      <p:sp>
        <p:nvSpPr>
          <p:cNvPr id="5" name="Title 1">
            <a:extLst>
              <a:ext uri="{FF2B5EF4-FFF2-40B4-BE49-F238E27FC236}">
                <a16:creationId xmlns:a16="http://schemas.microsoft.com/office/drawing/2014/main" id="{DF2B87D6-0028-4BEA-B892-30B493DC5054}"/>
              </a:ext>
            </a:extLst>
          </p:cNvPr>
          <p:cNvSpPr txBox="1">
            <a:spLocks/>
          </p:cNvSpPr>
          <p:nvPr/>
        </p:nvSpPr>
        <p:spPr bwMode="auto">
          <a:xfrm>
            <a:off x="1012598" y="-42021"/>
            <a:ext cx="6629400" cy="990600"/>
          </a:xfrm>
          <a:prstGeom prst="rect">
            <a:avLst/>
          </a:prstGeom>
          <a:noFill/>
          <a:ln w="9525">
            <a:noFill/>
            <a:miter lim="800000"/>
            <a:headEnd/>
            <a:tailEnd/>
          </a:ln>
        </p:spPr>
        <p:txBody>
          <a:bodyPr vert="horz" wrap="square" lIns="91021" tIns="45511" rIns="91021" bIns="45511" numCol="1" anchor="ctr" anchorCtr="0" compatLnSpc="1">
            <a:prstTxWarp prst="textNoShape">
              <a:avLst/>
            </a:prstTxWarp>
          </a:bodyPr>
          <a:lstStyle>
            <a:lvl1pPr algn="ctr" rtl="0" eaLnBrk="0" fontAlgn="base" hangingPunct="0">
              <a:spcBef>
                <a:spcPct val="0"/>
              </a:spcBef>
              <a:spcAft>
                <a:spcPct val="0"/>
              </a:spcAft>
              <a:defRPr sz="3600" b="1">
                <a:solidFill>
                  <a:schemeClr val="folHlink"/>
                </a:solidFill>
                <a:latin typeface="+mj-lt"/>
                <a:ea typeface="+mj-ea"/>
                <a:cs typeface="+mj-cs"/>
              </a:defRPr>
            </a:lvl1pPr>
            <a:lvl2pPr algn="ctr" rtl="0" eaLnBrk="0" fontAlgn="base" hangingPunct="0">
              <a:spcBef>
                <a:spcPct val="0"/>
              </a:spcBef>
              <a:spcAft>
                <a:spcPct val="0"/>
              </a:spcAft>
              <a:defRPr sz="3600" b="1">
                <a:solidFill>
                  <a:schemeClr val="folHlink"/>
                </a:solidFill>
                <a:latin typeface="Arial" charset="0"/>
              </a:defRPr>
            </a:lvl2pPr>
            <a:lvl3pPr algn="ctr" rtl="0" eaLnBrk="0" fontAlgn="base" hangingPunct="0">
              <a:spcBef>
                <a:spcPct val="0"/>
              </a:spcBef>
              <a:spcAft>
                <a:spcPct val="0"/>
              </a:spcAft>
              <a:defRPr sz="3600" b="1">
                <a:solidFill>
                  <a:schemeClr val="folHlink"/>
                </a:solidFill>
                <a:latin typeface="Arial" charset="0"/>
              </a:defRPr>
            </a:lvl3pPr>
            <a:lvl4pPr algn="ctr" rtl="0" eaLnBrk="0" fontAlgn="base" hangingPunct="0">
              <a:spcBef>
                <a:spcPct val="0"/>
              </a:spcBef>
              <a:spcAft>
                <a:spcPct val="0"/>
              </a:spcAft>
              <a:defRPr sz="3600" b="1">
                <a:solidFill>
                  <a:schemeClr val="folHlink"/>
                </a:solidFill>
                <a:latin typeface="Arial" charset="0"/>
              </a:defRPr>
            </a:lvl4pPr>
            <a:lvl5pPr algn="ctr" rtl="0" eaLnBrk="0" fontAlgn="base" hangingPunct="0">
              <a:spcBef>
                <a:spcPct val="0"/>
              </a:spcBef>
              <a:spcAft>
                <a:spcPct val="0"/>
              </a:spcAft>
              <a:defRPr sz="3600" b="1">
                <a:solidFill>
                  <a:schemeClr val="folHlink"/>
                </a:solidFill>
                <a:latin typeface="Arial" charset="0"/>
              </a:defRPr>
            </a:lvl5pPr>
            <a:lvl6pPr marL="455272" algn="ctr" rtl="0" fontAlgn="base">
              <a:spcBef>
                <a:spcPct val="0"/>
              </a:spcBef>
              <a:spcAft>
                <a:spcPct val="0"/>
              </a:spcAft>
              <a:defRPr sz="3600" b="1">
                <a:solidFill>
                  <a:schemeClr val="folHlink"/>
                </a:solidFill>
                <a:latin typeface="Arial" charset="0"/>
              </a:defRPr>
            </a:lvl6pPr>
            <a:lvl7pPr marL="910544" algn="ctr" rtl="0" fontAlgn="base">
              <a:spcBef>
                <a:spcPct val="0"/>
              </a:spcBef>
              <a:spcAft>
                <a:spcPct val="0"/>
              </a:spcAft>
              <a:defRPr sz="3600" b="1">
                <a:solidFill>
                  <a:schemeClr val="folHlink"/>
                </a:solidFill>
                <a:latin typeface="Arial" charset="0"/>
              </a:defRPr>
            </a:lvl7pPr>
            <a:lvl8pPr marL="1365819" algn="ctr" rtl="0" fontAlgn="base">
              <a:spcBef>
                <a:spcPct val="0"/>
              </a:spcBef>
              <a:spcAft>
                <a:spcPct val="0"/>
              </a:spcAft>
              <a:defRPr sz="3600" b="1">
                <a:solidFill>
                  <a:schemeClr val="folHlink"/>
                </a:solidFill>
                <a:latin typeface="Arial" charset="0"/>
              </a:defRPr>
            </a:lvl8pPr>
            <a:lvl9pPr marL="1821090" algn="ctr" rtl="0" fontAlgn="base">
              <a:spcBef>
                <a:spcPct val="0"/>
              </a:spcBef>
              <a:spcAft>
                <a:spcPct val="0"/>
              </a:spcAft>
              <a:defRPr sz="3600" b="1">
                <a:solidFill>
                  <a:schemeClr val="folHlink"/>
                </a:solidFill>
                <a:latin typeface="Arial" charset="0"/>
              </a:defRPr>
            </a:lvl9pPr>
          </a:lstStyle>
          <a:p>
            <a:r>
              <a:rPr lang="en-US" kern="0" dirty="0"/>
              <a:t>Combining Responses from Perturbed Nuclear Data</a:t>
            </a:r>
          </a:p>
        </p:txBody>
      </p:sp>
      <p:sp>
        <p:nvSpPr>
          <p:cNvPr id="6" name="Slide Number Placeholder 3">
            <a:extLst>
              <a:ext uri="{FF2B5EF4-FFF2-40B4-BE49-F238E27FC236}">
                <a16:creationId xmlns:a16="http://schemas.microsoft.com/office/drawing/2014/main" id="{3337AD45-988B-481F-BDB3-FBFD6ABFF6F5}"/>
              </a:ext>
            </a:extLst>
          </p:cNvPr>
          <p:cNvSpPr txBox="1">
            <a:spLocks/>
          </p:cNvSpPr>
          <p:nvPr/>
        </p:nvSpPr>
        <p:spPr>
          <a:xfrm>
            <a:off x="11120026" y="7378443"/>
            <a:ext cx="21336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19845459-3F1B-4F43-8FC0-35ADCE8623CC}" type="slidenum">
              <a:rPr lang="en-US" smtClean="0"/>
              <a:pPr>
                <a:defRPr/>
              </a:pPr>
              <a:t>16</a:t>
            </a:fld>
            <a:endParaRPr lang="en-US"/>
          </a:p>
        </p:txBody>
      </p:sp>
      <p:sp>
        <p:nvSpPr>
          <p:cNvPr id="8" name="TextBox 7">
            <a:extLst>
              <a:ext uri="{FF2B5EF4-FFF2-40B4-BE49-F238E27FC236}">
                <a16:creationId xmlns:a16="http://schemas.microsoft.com/office/drawing/2014/main" id="{2DA014B6-C00C-4CF2-B02D-7D2AC3FFBC75}"/>
              </a:ext>
            </a:extLst>
          </p:cNvPr>
          <p:cNvSpPr txBox="1"/>
          <p:nvPr/>
        </p:nvSpPr>
        <p:spPr>
          <a:xfrm>
            <a:off x="4113783" y="1701220"/>
            <a:ext cx="1569058" cy="646331"/>
          </a:xfrm>
          <a:prstGeom prst="rect">
            <a:avLst/>
          </a:prstGeom>
          <a:noFill/>
        </p:spPr>
        <p:txBody>
          <a:bodyPr wrap="square" rtlCol="0">
            <a:spAutoFit/>
          </a:bodyPr>
          <a:lstStyle/>
          <a:p>
            <a:pPr algn="ctr"/>
            <a:r>
              <a:rPr lang="en-US" dirty="0"/>
              <a:t>Unperturbed </a:t>
            </a:r>
          </a:p>
          <a:p>
            <a:pPr algn="ctr"/>
            <a:r>
              <a:rPr lang="en-US" dirty="0"/>
              <a:t>Response </a:t>
            </a:r>
          </a:p>
        </p:txBody>
      </p:sp>
      <p:sp>
        <p:nvSpPr>
          <p:cNvPr id="9" name="Left Brace 8">
            <a:extLst>
              <a:ext uri="{FF2B5EF4-FFF2-40B4-BE49-F238E27FC236}">
                <a16:creationId xmlns:a16="http://schemas.microsoft.com/office/drawing/2014/main" id="{7DBC831C-38EA-4D13-BE37-91D1B1F1935D}"/>
              </a:ext>
            </a:extLst>
          </p:cNvPr>
          <p:cNvSpPr/>
          <p:nvPr/>
        </p:nvSpPr>
        <p:spPr bwMode="auto">
          <a:xfrm rot="5400000">
            <a:off x="7174786" y="844674"/>
            <a:ext cx="166202" cy="3019116"/>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6BFEF267-9283-4381-B5B0-C38F34CA2DA9}"/>
              </a:ext>
            </a:extLst>
          </p:cNvPr>
          <p:cNvSpPr txBox="1"/>
          <p:nvPr/>
        </p:nvSpPr>
        <p:spPr>
          <a:xfrm>
            <a:off x="5688829" y="1684438"/>
            <a:ext cx="3429000" cy="646331"/>
          </a:xfrm>
          <a:prstGeom prst="rect">
            <a:avLst/>
          </a:prstGeom>
          <a:noFill/>
        </p:spPr>
        <p:txBody>
          <a:bodyPr wrap="square" rtlCol="0">
            <a:spAutoFit/>
          </a:bodyPr>
          <a:lstStyle/>
          <a:p>
            <a:pPr algn="ctr"/>
            <a:r>
              <a:rPr lang="en-US" dirty="0"/>
              <a:t>N Sampled Responses with Perturbed Nuclear Data </a:t>
            </a:r>
          </a:p>
        </p:txBody>
      </p:sp>
      <p:sp>
        <p:nvSpPr>
          <p:cNvPr id="15" name="Left Brace 14">
            <a:extLst>
              <a:ext uri="{FF2B5EF4-FFF2-40B4-BE49-F238E27FC236}">
                <a16:creationId xmlns:a16="http://schemas.microsoft.com/office/drawing/2014/main" id="{03EE3028-D833-4A37-BEE6-FEF24F973B96}"/>
              </a:ext>
            </a:extLst>
          </p:cNvPr>
          <p:cNvSpPr/>
          <p:nvPr/>
        </p:nvSpPr>
        <p:spPr bwMode="auto">
          <a:xfrm rot="5400000">
            <a:off x="4766468" y="1937893"/>
            <a:ext cx="166199" cy="838284"/>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44FFF16C-75BF-4C8A-9F22-9ACA9241FCD3}"/>
              </a:ext>
            </a:extLst>
          </p:cNvPr>
          <p:cNvSpPr txBox="1"/>
          <p:nvPr/>
        </p:nvSpPr>
        <p:spPr>
          <a:xfrm>
            <a:off x="4299770" y="1159234"/>
            <a:ext cx="4818060" cy="408623"/>
          </a:xfrm>
          <a:prstGeom prst="round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a:t>SCALE Sampler Module (Neutron Transport)  </a:t>
            </a:r>
          </a:p>
        </p:txBody>
      </p:sp>
      <p:sp>
        <p:nvSpPr>
          <p:cNvPr id="19" name="Left Brace 18">
            <a:extLst>
              <a:ext uri="{FF2B5EF4-FFF2-40B4-BE49-F238E27FC236}">
                <a16:creationId xmlns:a16="http://schemas.microsoft.com/office/drawing/2014/main" id="{74A2AEFA-D0DE-4367-A8D7-36AFAA4E3082}"/>
              </a:ext>
            </a:extLst>
          </p:cNvPr>
          <p:cNvSpPr/>
          <p:nvPr/>
        </p:nvSpPr>
        <p:spPr bwMode="auto">
          <a:xfrm rot="5400000">
            <a:off x="6484742" y="-610104"/>
            <a:ext cx="100185" cy="4470131"/>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28" name="Picture 27">
            <a:extLst>
              <a:ext uri="{FF2B5EF4-FFF2-40B4-BE49-F238E27FC236}">
                <a16:creationId xmlns:a16="http://schemas.microsoft.com/office/drawing/2014/main" id="{F27373AC-D835-4961-801A-D280F04033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099" y="1842836"/>
            <a:ext cx="3060326" cy="2193148"/>
          </a:xfrm>
          <a:prstGeom prst="rect">
            <a:avLst/>
          </a:prstGeom>
        </p:spPr>
      </p:pic>
      <p:sp>
        <p:nvSpPr>
          <p:cNvPr id="35" name="Arrow: Curved Right 34">
            <a:extLst>
              <a:ext uri="{FF2B5EF4-FFF2-40B4-BE49-F238E27FC236}">
                <a16:creationId xmlns:a16="http://schemas.microsoft.com/office/drawing/2014/main" id="{80B182F3-8BA3-40AE-97A5-4B68D5D263FC}"/>
              </a:ext>
            </a:extLst>
          </p:cNvPr>
          <p:cNvSpPr/>
          <p:nvPr/>
        </p:nvSpPr>
        <p:spPr bwMode="auto">
          <a:xfrm>
            <a:off x="131678" y="1701219"/>
            <a:ext cx="343532" cy="2418561"/>
          </a:xfrm>
          <a:prstGeom prst="curvedRightArrow">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26" name="Picture 25">
            <a:extLst>
              <a:ext uri="{FF2B5EF4-FFF2-40B4-BE49-F238E27FC236}">
                <a16:creationId xmlns:a16="http://schemas.microsoft.com/office/drawing/2014/main" id="{FB2BDEB6-E95D-4235-A159-AC2165D7B013}"/>
              </a:ext>
            </a:extLst>
          </p:cNvPr>
          <p:cNvPicPr>
            <a:picLocks noChangeAspect="1"/>
          </p:cNvPicPr>
          <p:nvPr/>
        </p:nvPicPr>
        <p:blipFill>
          <a:blip r:embed="rId3"/>
          <a:stretch>
            <a:fillRect/>
          </a:stretch>
        </p:blipFill>
        <p:spPr>
          <a:xfrm>
            <a:off x="521074" y="4211079"/>
            <a:ext cx="3060326" cy="2176676"/>
          </a:xfrm>
          <a:prstGeom prst="rect">
            <a:avLst/>
          </a:prstGeom>
        </p:spPr>
      </p:pic>
      <p:sp>
        <p:nvSpPr>
          <p:cNvPr id="27" name="TextBox 26">
            <a:extLst>
              <a:ext uri="{FF2B5EF4-FFF2-40B4-BE49-F238E27FC236}">
                <a16:creationId xmlns:a16="http://schemas.microsoft.com/office/drawing/2014/main" id="{288F5A30-91A1-497A-9201-4D7B420C3785}"/>
              </a:ext>
            </a:extLst>
          </p:cNvPr>
          <p:cNvSpPr txBox="1"/>
          <p:nvPr/>
        </p:nvSpPr>
        <p:spPr>
          <a:xfrm>
            <a:off x="603349" y="4771126"/>
            <a:ext cx="2387602" cy="338554"/>
          </a:xfrm>
          <a:prstGeom prst="rect">
            <a:avLst/>
          </a:prstGeom>
          <a:noFill/>
        </p:spPr>
        <p:txBody>
          <a:bodyPr wrap="square" rtlCol="0">
            <a:spAutoFit/>
          </a:bodyPr>
          <a:lstStyle/>
          <a:p>
            <a:pPr algn="ctr"/>
            <a:r>
              <a:rPr lang="en-US" sz="1600" dirty="0"/>
              <a:t>Ni-58 (n,2n)</a:t>
            </a:r>
          </a:p>
        </p:txBody>
      </p:sp>
      <p:pic>
        <p:nvPicPr>
          <p:cNvPr id="30" name="Picture 29">
            <a:extLst>
              <a:ext uri="{FF2B5EF4-FFF2-40B4-BE49-F238E27FC236}">
                <a16:creationId xmlns:a16="http://schemas.microsoft.com/office/drawing/2014/main" id="{6C5D1668-B5CE-451F-94DB-9B6B47892AB4}"/>
              </a:ext>
            </a:extLst>
          </p:cNvPr>
          <p:cNvPicPr>
            <a:picLocks noChangeAspect="1"/>
          </p:cNvPicPr>
          <p:nvPr/>
        </p:nvPicPr>
        <p:blipFill>
          <a:blip r:embed="rId4"/>
          <a:stretch>
            <a:fillRect/>
          </a:stretch>
        </p:blipFill>
        <p:spPr>
          <a:xfrm>
            <a:off x="4451002" y="2461108"/>
            <a:ext cx="838285" cy="694579"/>
          </a:xfrm>
          <a:prstGeom prst="rect">
            <a:avLst/>
          </a:prstGeom>
        </p:spPr>
      </p:pic>
      <p:pic>
        <p:nvPicPr>
          <p:cNvPr id="31" name="Picture 30">
            <a:extLst>
              <a:ext uri="{FF2B5EF4-FFF2-40B4-BE49-F238E27FC236}">
                <a16:creationId xmlns:a16="http://schemas.microsoft.com/office/drawing/2014/main" id="{722DED40-E6D4-4728-9859-078A17E475DB}"/>
              </a:ext>
            </a:extLst>
          </p:cNvPr>
          <p:cNvPicPr>
            <a:picLocks noChangeAspect="1"/>
          </p:cNvPicPr>
          <p:nvPr/>
        </p:nvPicPr>
        <p:blipFill>
          <a:blip r:embed="rId5"/>
          <a:stretch>
            <a:fillRect/>
          </a:stretch>
        </p:blipFill>
        <p:spPr>
          <a:xfrm>
            <a:off x="4494970" y="2510540"/>
            <a:ext cx="773740" cy="610474"/>
          </a:xfrm>
          <a:prstGeom prst="rect">
            <a:avLst/>
          </a:prstGeom>
        </p:spPr>
      </p:pic>
      <p:pic>
        <p:nvPicPr>
          <p:cNvPr id="32" name="Picture 31">
            <a:extLst>
              <a:ext uri="{FF2B5EF4-FFF2-40B4-BE49-F238E27FC236}">
                <a16:creationId xmlns:a16="http://schemas.microsoft.com/office/drawing/2014/main" id="{03D16A90-3DBB-478A-9C13-0E1ACB96A16D}"/>
              </a:ext>
            </a:extLst>
          </p:cNvPr>
          <p:cNvPicPr>
            <a:picLocks noChangeAspect="1"/>
          </p:cNvPicPr>
          <p:nvPr/>
        </p:nvPicPr>
        <p:blipFill>
          <a:blip r:embed="rId4"/>
          <a:stretch>
            <a:fillRect/>
          </a:stretch>
        </p:blipFill>
        <p:spPr>
          <a:xfrm>
            <a:off x="5736188" y="2474459"/>
            <a:ext cx="838285" cy="694579"/>
          </a:xfrm>
          <a:prstGeom prst="rect">
            <a:avLst/>
          </a:prstGeom>
        </p:spPr>
      </p:pic>
      <p:pic>
        <p:nvPicPr>
          <p:cNvPr id="33" name="Picture 32">
            <a:extLst>
              <a:ext uri="{FF2B5EF4-FFF2-40B4-BE49-F238E27FC236}">
                <a16:creationId xmlns:a16="http://schemas.microsoft.com/office/drawing/2014/main" id="{CA43F620-B72A-4925-A731-73BFC1391615}"/>
              </a:ext>
            </a:extLst>
          </p:cNvPr>
          <p:cNvPicPr>
            <a:picLocks noChangeAspect="1"/>
          </p:cNvPicPr>
          <p:nvPr/>
        </p:nvPicPr>
        <p:blipFill>
          <a:blip r:embed="rId5"/>
          <a:stretch>
            <a:fillRect/>
          </a:stretch>
        </p:blipFill>
        <p:spPr>
          <a:xfrm>
            <a:off x="5780156" y="2523891"/>
            <a:ext cx="773740" cy="610474"/>
          </a:xfrm>
          <a:prstGeom prst="rect">
            <a:avLst/>
          </a:prstGeom>
        </p:spPr>
      </p:pic>
      <p:pic>
        <p:nvPicPr>
          <p:cNvPr id="38" name="Picture 37">
            <a:extLst>
              <a:ext uri="{FF2B5EF4-FFF2-40B4-BE49-F238E27FC236}">
                <a16:creationId xmlns:a16="http://schemas.microsoft.com/office/drawing/2014/main" id="{3A82A354-B753-443F-8357-B660AE754E88}"/>
              </a:ext>
            </a:extLst>
          </p:cNvPr>
          <p:cNvPicPr>
            <a:picLocks noChangeAspect="1"/>
          </p:cNvPicPr>
          <p:nvPr/>
        </p:nvPicPr>
        <p:blipFill>
          <a:blip r:embed="rId4"/>
          <a:stretch>
            <a:fillRect/>
          </a:stretch>
        </p:blipFill>
        <p:spPr>
          <a:xfrm>
            <a:off x="6840567" y="2476087"/>
            <a:ext cx="838285" cy="694579"/>
          </a:xfrm>
          <a:prstGeom prst="rect">
            <a:avLst/>
          </a:prstGeom>
        </p:spPr>
      </p:pic>
      <p:pic>
        <p:nvPicPr>
          <p:cNvPr id="39" name="Picture 38">
            <a:extLst>
              <a:ext uri="{FF2B5EF4-FFF2-40B4-BE49-F238E27FC236}">
                <a16:creationId xmlns:a16="http://schemas.microsoft.com/office/drawing/2014/main" id="{A718C83F-2B7F-489A-A691-E281BAF0615E}"/>
              </a:ext>
            </a:extLst>
          </p:cNvPr>
          <p:cNvPicPr>
            <a:picLocks noChangeAspect="1"/>
          </p:cNvPicPr>
          <p:nvPr/>
        </p:nvPicPr>
        <p:blipFill>
          <a:blip r:embed="rId5"/>
          <a:stretch>
            <a:fillRect/>
          </a:stretch>
        </p:blipFill>
        <p:spPr>
          <a:xfrm>
            <a:off x="6884535" y="2525519"/>
            <a:ext cx="773740" cy="610474"/>
          </a:xfrm>
          <a:prstGeom prst="rect">
            <a:avLst/>
          </a:prstGeom>
        </p:spPr>
      </p:pic>
      <p:pic>
        <p:nvPicPr>
          <p:cNvPr id="40" name="Picture 39">
            <a:extLst>
              <a:ext uri="{FF2B5EF4-FFF2-40B4-BE49-F238E27FC236}">
                <a16:creationId xmlns:a16="http://schemas.microsoft.com/office/drawing/2014/main" id="{3E2A45DA-926F-434A-9C69-4C0C449B061E}"/>
              </a:ext>
            </a:extLst>
          </p:cNvPr>
          <p:cNvPicPr>
            <a:picLocks noChangeAspect="1"/>
          </p:cNvPicPr>
          <p:nvPr/>
        </p:nvPicPr>
        <p:blipFill>
          <a:blip r:embed="rId4"/>
          <a:stretch>
            <a:fillRect/>
          </a:stretch>
        </p:blipFill>
        <p:spPr>
          <a:xfrm>
            <a:off x="7941656" y="2470096"/>
            <a:ext cx="838285" cy="694579"/>
          </a:xfrm>
          <a:prstGeom prst="rect">
            <a:avLst/>
          </a:prstGeom>
        </p:spPr>
      </p:pic>
      <p:pic>
        <p:nvPicPr>
          <p:cNvPr id="41" name="Picture 40">
            <a:extLst>
              <a:ext uri="{FF2B5EF4-FFF2-40B4-BE49-F238E27FC236}">
                <a16:creationId xmlns:a16="http://schemas.microsoft.com/office/drawing/2014/main" id="{CE2C6E8B-672C-4786-ADC8-3B08BEE8B4FB}"/>
              </a:ext>
            </a:extLst>
          </p:cNvPr>
          <p:cNvPicPr>
            <a:picLocks noChangeAspect="1"/>
          </p:cNvPicPr>
          <p:nvPr/>
        </p:nvPicPr>
        <p:blipFill>
          <a:blip r:embed="rId5"/>
          <a:stretch>
            <a:fillRect/>
          </a:stretch>
        </p:blipFill>
        <p:spPr>
          <a:xfrm>
            <a:off x="7985624" y="2519528"/>
            <a:ext cx="773740" cy="610474"/>
          </a:xfrm>
          <a:prstGeom prst="rect">
            <a:avLst/>
          </a:prstGeom>
        </p:spPr>
      </p:pic>
    </p:spTree>
    <p:extLst>
      <p:ext uri="{BB962C8B-B14F-4D97-AF65-F5344CB8AC3E}">
        <p14:creationId xmlns:p14="http://schemas.microsoft.com/office/powerpoint/2010/main" val="368421512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allout: Right Arrow 36">
            <a:extLst>
              <a:ext uri="{FF2B5EF4-FFF2-40B4-BE49-F238E27FC236}">
                <a16:creationId xmlns:a16="http://schemas.microsoft.com/office/drawing/2014/main" id="{ADF141F9-AD1C-412C-83A5-18E4F0FFEEC6}"/>
              </a:ext>
            </a:extLst>
          </p:cNvPr>
          <p:cNvSpPr/>
          <p:nvPr/>
        </p:nvSpPr>
        <p:spPr bwMode="auto">
          <a:xfrm>
            <a:off x="55789" y="1123674"/>
            <a:ext cx="4243980" cy="5309466"/>
          </a:xfrm>
          <a:prstGeom prst="rightArrowCallout">
            <a:avLst>
              <a:gd name="adj1" fmla="val 3993"/>
              <a:gd name="adj2" fmla="val 3831"/>
              <a:gd name="adj3" fmla="val 2800"/>
              <a:gd name="adj4" fmla="val 9360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Content Placeholder 2">
            <a:extLst>
              <a:ext uri="{FF2B5EF4-FFF2-40B4-BE49-F238E27FC236}">
                <a16:creationId xmlns:a16="http://schemas.microsoft.com/office/drawing/2014/main" id="{25485085-E006-439D-9398-83F522630C1C}"/>
              </a:ext>
            </a:extLst>
          </p:cNvPr>
          <p:cNvSpPr>
            <a:spLocks noGrp="1"/>
          </p:cNvSpPr>
          <p:nvPr>
            <p:ph idx="1"/>
          </p:nvPr>
        </p:nvSpPr>
        <p:spPr>
          <a:xfrm>
            <a:off x="-12593" y="1062491"/>
            <a:ext cx="4082327" cy="4876800"/>
          </a:xfrm>
        </p:spPr>
        <p:txBody>
          <a:bodyPr/>
          <a:lstStyle/>
          <a:p>
            <a:pPr>
              <a:spcBef>
                <a:spcPts val="0"/>
              </a:spcBef>
            </a:pPr>
            <a:r>
              <a:rPr lang="en-US" sz="1800" dirty="0"/>
              <a:t>Uncertainty from</a:t>
            </a:r>
          </a:p>
          <a:p>
            <a:pPr lvl="1">
              <a:spcBef>
                <a:spcPts val="0"/>
              </a:spcBef>
            </a:pPr>
            <a:r>
              <a:rPr lang="en-US" sz="1600" dirty="0"/>
              <a:t>Statistical </a:t>
            </a:r>
          </a:p>
          <a:p>
            <a:pPr lvl="1">
              <a:spcBef>
                <a:spcPts val="0"/>
              </a:spcBef>
            </a:pPr>
            <a:r>
              <a:rPr lang="en-US" sz="1600" dirty="0"/>
              <a:t>Neutron transport</a:t>
            </a:r>
          </a:p>
          <a:p>
            <a:pPr lvl="1">
              <a:spcBef>
                <a:spcPts val="0"/>
              </a:spcBef>
            </a:pPr>
            <a:endParaRPr lang="en-US" sz="100" dirty="0"/>
          </a:p>
          <a:p>
            <a:pPr lvl="1">
              <a:spcBef>
                <a:spcPts val="0"/>
              </a:spcBef>
            </a:pPr>
            <a:endParaRPr lang="en-US" sz="1800" dirty="0"/>
          </a:p>
          <a:p>
            <a:pPr lvl="1">
              <a:spcBef>
                <a:spcPts val="0"/>
              </a:spcBef>
            </a:pPr>
            <a:endParaRPr lang="en-US" dirty="0"/>
          </a:p>
          <a:p>
            <a:pPr lvl="1">
              <a:spcBef>
                <a:spcPts val="0"/>
              </a:spcBef>
            </a:pPr>
            <a:endParaRPr lang="en-US" dirty="0"/>
          </a:p>
          <a:p>
            <a:pPr lvl="1">
              <a:spcBef>
                <a:spcPts val="0"/>
              </a:spcBef>
            </a:pPr>
            <a:endParaRPr lang="en-US" dirty="0"/>
          </a:p>
          <a:p>
            <a:pPr lvl="1">
              <a:spcBef>
                <a:spcPts val="0"/>
              </a:spcBef>
            </a:pPr>
            <a:endParaRPr lang="en-US"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lvl="1">
              <a:spcBef>
                <a:spcPts val="0"/>
              </a:spcBef>
            </a:pPr>
            <a:r>
              <a:rPr lang="en-US" sz="1600" dirty="0"/>
              <a:t>Foil activation data </a:t>
            </a:r>
            <a:r>
              <a:rPr lang="en-US" dirty="0"/>
              <a:t> </a:t>
            </a:r>
          </a:p>
        </p:txBody>
      </p:sp>
      <p:sp>
        <p:nvSpPr>
          <p:cNvPr id="4" name="Slide Number Placeholder 3">
            <a:extLst>
              <a:ext uri="{FF2B5EF4-FFF2-40B4-BE49-F238E27FC236}">
                <a16:creationId xmlns:a16="http://schemas.microsoft.com/office/drawing/2014/main" id="{08DD8116-2DFB-4B6D-ADF3-AA7992E96037}"/>
              </a:ext>
            </a:extLst>
          </p:cNvPr>
          <p:cNvSpPr>
            <a:spLocks noGrp="1"/>
          </p:cNvSpPr>
          <p:nvPr>
            <p:ph type="sldNum" sz="quarter" idx="10"/>
          </p:nvPr>
        </p:nvSpPr>
        <p:spPr>
          <a:xfrm>
            <a:off x="6732076" y="6528435"/>
            <a:ext cx="2133600" cy="365125"/>
          </a:xfrm>
        </p:spPr>
        <p:txBody>
          <a:bodyPr/>
          <a:lstStyle/>
          <a:p>
            <a:pPr>
              <a:defRPr/>
            </a:pPr>
            <a:fld id="{19845459-3F1B-4F43-8FC0-35ADCE8623CC}" type="slidenum">
              <a:rPr lang="en-US" smtClean="0"/>
              <a:pPr>
                <a:defRPr/>
              </a:pPr>
              <a:t>17</a:t>
            </a:fld>
            <a:endParaRPr lang="en-US"/>
          </a:p>
        </p:txBody>
      </p:sp>
      <p:sp>
        <p:nvSpPr>
          <p:cNvPr id="5" name="Title 1">
            <a:extLst>
              <a:ext uri="{FF2B5EF4-FFF2-40B4-BE49-F238E27FC236}">
                <a16:creationId xmlns:a16="http://schemas.microsoft.com/office/drawing/2014/main" id="{DF2B87D6-0028-4BEA-B892-30B493DC5054}"/>
              </a:ext>
            </a:extLst>
          </p:cNvPr>
          <p:cNvSpPr txBox="1">
            <a:spLocks/>
          </p:cNvSpPr>
          <p:nvPr/>
        </p:nvSpPr>
        <p:spPr bwMode="auto">
          <a:xfrm>
            <a:off x="1012598" y="-42021"/>
            <a:ext cx="6629400" cy="990600"/>
          </a:xfrm>
          <a:prstGeom prst="rect">
            <a:avLst/>
          </a:prstGeom>
          <a:noFill/>
          <a:ln w="9525">
            <a:noFill/>
            <a:miter lim="800000"/>
            <a:headEnd/>
            <a:tailEnd/>
          </a:ln>
        </p:spPr>
        <p:txBody>
          <a:bodyPr vert="horz" wrap="square" lIns="91021" tIns="45511" rIns="91021" bIns="45511" numCol="1" anchor="ctr" anchorCtr="0" compatLnSpc="1">
            <a:prstTxWarp prst="textNoShape">
              <a:avLst/>
            </a:prstTxWarp>
          </a:bodyPr>
          <a:lstStyle>
            <a:lvl1pPr algn="ctr" rtl="0" eaLnBrk="0" fontAlgn="base" hangingPunct="0">
              <a:spcBef>
                <a:spcPct val="0"/>
              </a:spcBef>
              <a:spcAft>
                <a:spcPct val="0"/>
              </a:spcAft>
              <a:defRPr sz="3600" b="1">
                <a:solidFill>
                  <a:schemeClr val="folHlink"/>
                </a:solidFill>
                <a:latin typeface="+mj-lt"/>
                <a:ea typeface="+mj-ea"/>
                <a:cs typeface="+mj-cs"/>
              </a:defRPr>
            </a:lvl1pPr>
            <a:lvl2pPr algn="ctr" rtl="0" eaLnBrk="0" fontAlgn="base" hangingPunct="0">
              <a:spcBef>
                <a:spcPct val="0"/>
              </a:spcBef>
              <a:spcAft>
                <a:spcPct val="0"/>
              </a:spcAft>
              <a:defRPr sz="3600" b="1">
                <a:solidFill>
                  <a:schemeClr val="folHlink"/>
                </a:solidFill>
                <a:latin typeface="Arial" charset="0"/>
              </a:defRPr>
            </a:lvl2pPr>
            <a:lvl3pPr algn="ctr" rtl="0" eaLnBrk="0" fontAlgn="base" hangingPunct="0">
              <a:spcBef>
                <a:spcPct val="0"/>
              </a:spcBef>
              <a:spcAft>
                <a:spcPct val="0"/>
              </a:spcAft>
              <a:defRPr sz="3600" b="1">
                <a:solidFill>
                  <a:schemeClr val="folHlink"/>
                </a:solidFill>
                <a:latin typeface="Arial" charset="0"/>
              </a:defRPr>
            </a:lvl3pPr>
            <a:lvl4pPr algn="ctr" rtl="0" eaLnBrk="0" fontAlgn="base" hangingPunct="0">
              <a:spcBef>
                <a:spcPct val="0"/>
              </a:spcBef>
              <a:spcAft>
                <a:spcPct val="0"/>
              </a:spcAft>
              <a:defRPr sz="3600" b="1">
                <a:solidFill>
                  <a:schemeClr val="folHlink"/>
                </a:solidFill>
                <a:latin typeface="Arial" charset="0"/>
              </a:defRPr>
            </a:lvl4pPr>
            <a:lvl5pPr algn="ctr" rtl="0" eaLnBrk="0" fontAlgn="base" hangingPunct="0">
              <a:spcBef>
                <a:spcPct val="0"/>
              </a:spcBef>
              <a:spcAft>
                <a:spcPct val="0"/>
              </a:spcAft>
              <a:defRPr sz="3600" b="1">
                <a:solidFill>
                  <a:schemeClr val="folHlink"/>
                </a:solidFill>
                <a:latin typeface="Arial" charset="0"/>
              </a:defRPr>
            </a:lvl5pPr>
            <a:lvl6pPr marL="455272" algn="ctr" rtl="0" fontAlgn="base">
              <a:spcBef>
                <a:spcPct val="0"/>
              </a:spcBef>
              <a:spcAft>
                <a:spcPct val="0"/>
              </a:spcAft>
              <a:defRPr sz="3600" b="1">
                <a:solidFill>
                  <a:schemeClr val="folHlink"/>
                </a:solidFill>
                <a:latin typeface="Arial" charset="0"/>
              </a:defRPr>
            </a:lvl6pPr>
            <a:lvl7pPr marL="910544" algn="ctr" rtl="0" fontAlgn="base">
              <a:spcBef>
                <a:spcPct val="0"/>
              </a:spcBef>
              <a:spcAft>
                <a:spcPct val="0"/>
              </a:spcAft>
              <a:defRPr sz="3600" b="1">
                <a:solidFill>
                  <a:schemeClr val="folHlink"/>
                </a:solidFill>
                <a:latin typeface="Arial" charset="0"/>
              </a:defRPr>
            </a:lvl7pPr>
            <a:lvl8pPr marL="1365819" algn="ctr" rtl="0" fontAlgn="base">
              <a:spcBef>
                <a:spcPct val="0"/>
              </a:spcBef>
              <a:spcAft>
                <a:spcPct val="0"/>
              </a:spcAft>
              <a:defRPr sz="3600" b="1">
                <a:solidFill>
                  <a:schemeClr val="folHlink"/>
                </a:solidFill>
                <a:latin typeface="Arial" charset="0"/>
              </a:defRPr>
            </a:lvl8pPr>
            <a:lvl9pPr marL="1821090" algn="ctr" rtl="0" fontAlgn="base">
              <a:spcBef>
                <a:spcPct val="0"/>
              </a:spcBef>
              <a:spcAft>
                <a:spcPct val="0"/>
              </a:spcAft>
              <a:defRPr sz="3600" b="1">
                <a:solidFill>
                  <a:schemeClr val="folHlink"/>
                </a:solidFill>
                <a:latin typeface="Arial" charset="0"/>
              </a:defRPr>
            </a:lvl9pPr>
          </a:lstStyle>
          <a:p>
            <a:r>
              <a:rPr lang="en-US" kern="0" dirty="0"/>
              <a:t>Combining Responses from Perturbed Nuclear Data</a:t>
            </a:r>
          </a:p>
        </p:txBody>
      </p:sp>
      <p:sp>
        <p:nvSpPr>
          <p:cNvPr id="6" name="Slide Number Placeholder 3">
            <a:extLst>
              <a:ext uri="{FF2B5EF4-FFF2-40B4-BE49-F238E27FC236}">
                <a16:creationId xmlns:a16="http://schemas.microsoft.com/office/drawing/2014/main" id="{3337AD45-988B-481F-BDB3-FBFD6ABFF6F5}"/>
              </a:ext>
            </a:extLst>
          </p:cNvPr>
          <p:cNvSpPr txBox="1">
            <a:spLocks/>
          </p:cNvSpPr>
          <p:nvPr/>
        </p:nvSpPr>
        <p:spPr>
          <a:xfrm>
            <a:off x="11120026" y="7378443"/>
            <a:ext cx="21336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19845459-3F1B-4F43-8FC0-35ADCE8623CC}" type="slidenum">
              <a:rPr lang="en-US" smtClean="0"/>
              <a:pPr>
                <a:defRPr/>
              </a:pPr>
              <a:t>17</a:t>
            </a:fld>
            <a:endParaRPr lang="en-US"/>
          </a:p>
        </p:txBody>
      </p:sp>
      <p:sp>
        <p:nvSpPr>
          <p:cNvPr id="8" name="TextBox 7">
            <a:extLst>
              <a:ext uri="{FF2B5EF4-FFF2-40B4-BE49-F238E27FC236}">
                <a16:creationId xmlns:a16="http://schemas.microsoft.com/office/drawing/2014/main" id="{2DA014B6-C00C-4CF2-B02D-7D2AC3FFBC75}"/>
              </a:ext>
            </a:extLst>
          </p:cNvPr>
          <p:cNvSpPr txBox="1"/>
          <p:nvPr/>
        </p:nvSpPr>
        <p:spPr>
          <a:xfrm>
            <a:off x="4113783" y="1701220"/>
            <a:ext cx="1569058" cy="646331"/>
          </a:xfrm>
          <a:prstGeom prst="rect">
            <a:avLst/>
          </a:prstGeom>
          <a:noFill/>
        </p:spPr>
        <p:txBody>
          <a:bodyPr wrap="square" rtlCol="0">
            <a:spAutoFit/>
          </a:bodyPr>
          <a:lstStyle/>
          <a:p>
            <a:pPr algn="ctr"/>
            <a:r>
              <a:rPr lang="en-US" dirty="0"/>
              <a:t>Unperturbed </a:t>
            </a:r>
          </a:p>
          <a:p>
            <a:pPr algn="ctr"/>
            <a:r>
              <a:rPr lang="en-US" dirty="0"/>
              <a:t>Response </a:t>
            </a:r>
          </a:p>
        </p:txBody>
      </p:sp>
      <p:sp>
        <p:nvSpPr>
          <p:cNvPr id="9" name="Left Brace 8">
            <a:extLst>
              <a:ext uri="{FF2B5EF4-FFF2-40B4-BE49-F238E27FC236}">
                <a16:creationId xmlns:a16="http://schemas.microsoft.com/office/drawing/2014/main" id="{7DBC831C-38EA-4D13-BE37-91D1B1F1935D}"/>
              </a:ext>
            </a:extLst>
          </p:cNvPr>
          <p:cNvSpPr/>
          <p:nvPr/>
        </p:nvSpPr>
        <p:spPr bwMode="auto">
          <a:xfrm rot="5400000">
            <a:off x="7174786" y="844674"/>
            <a:ext cx="166202" cy="3019116"/>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6BFEF267-9283-4381-B5B0-C38F34CA2DA9}"/>
              </a:ext>
            </a:extLst>
          </p:cNvPr>
          <p:cNvSpPr txBox="1"/>
          <p:nvPr/>
        </p:nvSpPr>
        <p:spPr>
          <a:xfrm>
            <a:off x="5688829" y="1684438"/>
            <a:ext cx="3429000" cy="646331"/>
          </a:xfrm>
          <a:prstGeom prst="rect">
            <a:avLst/>
          </a:prstGeom>
          <a:noFill/>
        </p:spPr>
        <p:txBody>
          <a:bodyPr wrap="square" rtlCol="0">
            <a:spAutoFit/>
          </a:bodyPr>
          <a:lstStyle/>
          <a:p>
            <a:pPr algn="ctr"/>
            <a:r>
              <a:rPr lang="en-US" dirty="0"/>
              <a:t>N Sampled Responses with Perturbed Nuclear Data </a:t>
            </a:r>
          </a:p>
        </p:txBody>
      </p:sp>
      <p:sp>
        <p:nvSpPr>
          <p:cNvPr id="15" name="Left Brace 14">
            <a:extLst>
              <a:ext uri="{FF2B5EF4-FFF2-40B4-BE49-F238E27FC236}">
                <a16:creationId xmlns:a16="http://schemas.microsoft.com/office/drawing/2014/main" id="{03EE3028-D833-4A37-BEE6-FEF24F973B96}"/>
              </a:ext>
            </a:extLst>
          </p:cNvPr>
          <p:cNvSpPr/>
          <p:nvPr/>
        </p:nvSpPr>
        <p:spPr bwMode="auto">
          <a:xfrm rot="5400000">
            <a:off x="4766468" y="1937893"/>
            <a:ext cx="166199" cy="838284"/>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TextBox 17">
            <a:extLst>
              <a:ext uri="{FF2B5EF4-FFF2-40B4-BE49-F238E27FC236}">
                <a16:creationId xmlns:a16="http://schemas.microsoft.com/office/drawing/2014/main" id="{44FFF16C-75BF-4C8A-9F22-9ACA9241FCD3}"/>
              </a:ext>
            </a:extLst>
          </p:cNvPr>
          <p:cNvSpPr txBox="1"/>
          <p:nvPr/>
        </p:nvSpPr>
        <p:spPr>
          <a:xfrm>
            <a:off x="4299770" y="1159234"/>
            <a:ext cx="4818060" cy="408623"/>
          </a:xfrm>
          <a:prstGeom prst="round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a:t>SCALE Sampler Module (Neutron Transport)  </a:t>
            </a:r>
          </a:p>
        </p:txBody>
      </p:sp>
      <p:sp>
        <p:nvSpPr>
          <p:cNvPr id="19" name="Left Brace 18">
            <a:extLst>
              <a:ext uri="{FF2B5EF4-FFF2-40B4-BE49-F238E27FC236}">
                <a16:creationId xmlns:a16="http://schemas.microsoft.com/office/drawing/2014/main" id="{74A2AEFA-D0DE-4367-A8D7-36AFAA4E3082}"/>
              </a:ext>
            </a:extLst>
          </p:cNvPr>
          <p:cNvSpPr/>
          <p:nvPr/>
        </p:nvSpPr>
        <p:spPr bwMode="auto">
          <a:xfrm rot="5400000">
            <a:off x="6484742" y="-610104"/>
            <a:ext cx="100185" cy="4470131"/>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28" name="Picture 27">
            <a:extLst>
              <a:ext uri="{FF2B5EF4-FFF2-40B4-BE49-F238E27FC236}">
                <a16:creationId xmlns:a16="http://schemas.microsoft.com/office/drawing/2014/main" id="{F27373AC-D835-4961-801A-D280F04033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099" y="1842836"/>
            <a:ext cx="3060326" cy="2193148"/>
          </a:xfrm>
          <a:prstGeom prst="rect">
            <a:avLst/>
          </a:prstGeom>
        </p:spPr>
      </p:pic>
      <p:sp>
        <p:nvSpPr>
          <p:cNvPr id="35" name="Arrow: Curved Right 34">
            <a:extLst>
              <a:ext uri="{FF2B5EF4-FFF2-40B4-BE49-F238E27FC236}">
                <a16:creationId xmlns:a16="http://schemas.microsoft.com/office/drawing/2014/main" id="{80B182F3-8BA3-40AE-97A5-4B68D5D263FC}"/>
              </a:ext>
            </a:extLst>
          </p:cNvPr>
          <p:cNvSpPr/>
          <p:nvPr/>
        </p:nvSpPr>
        <p:spPr bwMode="auto">
          <a:xfrm>
            <a:off x="131678" y="1701219"/>
            <a:ext cx="343532" cy="2418561"/>
          </a:xfrm>
          <a:prstGeom prst="curvedRightArrow">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26" name="Picture 25">
            <a:extLst>
              <a:ext uri="{FF2B5EF4-FFF2-40B4-BE49-F238E27FC236}">
                <a16:creationId xmlns:a16="http://schemas.microsoft.com/office/drawing/2014/main" id="{FB2BDEB6-E95D-4235-A159-AC2165D7B013}"/>
              </a:ext>
            </a:extLst>
          </p:cNvPr>
          <p:cNvPicPr>
            <a:picLocks noChangeAspect="1"/>
          </p:cNvPicPr>
          <p:nvPr/>
        </p:nvPicPr>
        <p:blipFill>
          <a:blip r:embed="rId3"/>
          <a:stretch>
            <a:fillRect/>
          </a:stretch>
        </p:blipFill>
        <p:spPr>
          <a:xfrm>
            <a:off x="521074" y="4211079"/>
            <a:ext cx="3060326" cy="2176676"/>
          </a:xfrm>
          <a:prstGeom prst="rect">
            <a:avLst/>
          </a:prstGeom>
        </p:spPr>
      </p:pic>
      <p:sp>
        <p:nvSpPr>
          <p:cNvPr id="27" name="TextBox 26">
            <a:extLst>
              <a:ext uri="{FF2B5EF4-FFF2-40B4-BE49-F238E27FC236}">
                <a16:creationId xmlns:a16="http://schemas.microsoft.com/office/drawing/2014/main" id="{288F5A30-91A1-497A-9201-4D7B420C3785}"/>
              </a:ext>
            </a:extLst>
          </p:cNvPr>
          <p:cNvSpPr txBox="1"/>
          <p:nvPr/>
        </p:nvSpPr>
        <p:spPr>
          <a:xfrm>
            <a:off x="603349" y="4771126"/>
            <a:ext cx="2387602" cy="338554"/>
          </a:xfrm>
          <a:prstGeom prst="rect">
            <a:avLst/>
          </a:prstGeom>
          <a:noFill/>
        </p:spPr>
        <p:txBody>
          <a:bodyPr wrap="square" rtlCol="0">
            <a:spAutoFit/>
          </a:bodyPr>
          <a:lstStyle/>
          <a:p>
            <a:pPr algn="ctr"/>
            <a:r>
              <a:rPr lang="en-US" sz="1600" dirty="0"/>
              <a:t>Ni-58 (n,2n)</a:t>
            </a:r>
          </a:p>
        </p:txBody>
      </p:sp>
      <p:pic>
        <p:nvPicPr>
          <p:cNvPr id="30" name="Picture 29">
            <a:extLst>
              <a:ext uri="{FF2B5EF4-FFF2-40B4-BE49-F238E27FC236}">
                <a16:creationId xmlns:a16="http://schemas.microsoft.com/office/drawing/2014/main" id="{6C5D1668-B5CE-451F-94DB-9B6B47892AB4}"/>
              </a:ext>
            </a:extLst>
          </p:cNvPr>
          <p:cNvPicPr>
            <a:picLocks noChangeAspect="1"/>
          </p:cNvPicPr>
          <p:nvPr/>
        </p:nvPicPr>
        <p:blipFill>
          <a:blip r:embed="rId4"/>
          <a:stretch>
            <a:fillRect/>
          </a:stretch>
        </p:blipFill>
        <p:spPr>
          <a:xfrm>
            <a:off x="4451002" y="2461108"/>
            <a:ext cx="838285" cy="694579"/>
          </a:xfrm>
          <a:prstGeom prst="rect">
            <a:avLst/>
          </a:prstGeom>
        </p:spPr>
      </p:pic>
      <p:pic>
        <p:nvPicPr>
          <p:cNvPr id="31" name="Picture 30">
            <a:extLst>
              <a:ext uri="{FF2B5EF4-FFF2-40B4-BE49-F238E27FC236}">
                <a16:creationId xmlns:a16="http://schemas.microsoft.com/office/drawing/2014/main" id="{722DED40-E6D4-4728-9859-078A17E475DB}"/>
              </a:ext>
            </a:extLst>
          </p:cNvPr>
          <p:cNvPicPr>
            <a:picLocks noChangeAspect="1"/>
          </p:cNvPicPr>
          <p:nvPr/>
        </p:nvPicPr>
        <p:blipFill>
          <a:blip r:embed="rId5"/>
          <a:stretch>
            <a:fillRect/>
          </a:stretch>
        </p:blipFill>
        <p:spPr>
          <a:xfrm>
            <a:off x="4494970" y="2510540"/>
            <a:ext cx="773740" cy="610474"/>
          </a:xfrm>
          <a:prstGeom prst="rect">
            <a:avLst/>
          </a:prstGeom>
        </p:spPr>
      </p:pic>
      <p:pic>
        <p:nvPicPr>
          <p:cNvPr id="32" name="Picture 31">
            <a:extLst>
              <a:ext uri="{FF2B5EF4-FFF2-40B4-BE49-F238E27FC236}">
                <a16:creationId xmlns:a16="http://schemas.microsoft.com/office/drawing/2014/main" id="{03D16A90-3DBB-478A-9C13-0E1ACB96A16D}"/>
              </a:ext>
            </a:extLst>
          </p:cNvPr>
          <p:cNvPicPr>
            <a:picLocks noChangeAspect="1"/>
          </p:cNvPicPr>
          <p:nvPr/>
        </p:nvPicPr>
        <p:blipFill>
          <a:blip r:embed="rId4"/>
          <a:stretch>
            <a:fillRect/>
          </a:stretch>
        </p:blipFill>
        <p:spPr>
          <a:xfrm>
            <a:off x="5736188" y="2474459"/>
            <a:ext cx="838285" cy="694579"/>
          </a:xfrm>
          <a:prstGeom prst="rect">
            <a:avLst/>
          </a:prstGeom>
        </p:spPr>
      </p:pic>
      <p:pic>
        <p:nvPicPr>
          <p:cNvPr id="33" name="Picture 32">
            <a:extLst>
              <a:ext uri="{FF2B5EF4-FFF2-40B4-BE49-F238E27FC236}">
                <a16:creationId xmlns:a16="http://schemas.microsoft.com/office/drawing/2014/main" id="{CA43F620-B72A-4925-A731-73BFC1391615}"/>
              </a:ext>
            </a:extLst>
          </p:cNvPr>
          <p:cNvPicPr>
            <a:picLocks noChangeAspect="1"/>
          </p:cNvPicPr>
          <p:nvPr/>
        </p:nvPicPr>
        <p:blipFill>
          <a:blip r:embed="rId5"/>
          <a:stretch>
            <a:fillRect/>
          </a:stretch>
        </p:blipFill>
        <p:spPr>
          <a:xfrm>
            <a:off x="5780156" y="2523891"/>
            <a:ext cx="773740" cy="610474"/>
          </a:xfrm>
          <a:prstGeom prst="rect">
            <a:avLst/>
          </a:prstGeom>
        </p:spPr>
      </p:pic>
      <p:pic>
        <p:nvPicPr>
          <p:cNvPr id="38" name="Picture 37">
            <a:extLst>
              <a:ext uri="{FF2B5EF4-FFF2-40B4-BE49-F238E27FC236}">
                <a16:creationId xmlns:a16="http://schemas.microsoft.com/office/drawing/2014/main" id="{3A82A354-B753-443F-8357-B660AE754E88}"/>
              </a:ext>
            </a:extLst>
          </p:cNvPr>
          <p:cNvPicPr>
            <a:picLocks noChangeAspect="1"/>
          </p:cNvPicPr>
          <p:nvPr/>
        </p:nvPicPr>
        <p:blipFill>
          <a:blip r:embed="rId4"/>
          <a:stretch>
            <a:fillRect/>
          </a:stretch>
        </p:blipFill>
        <p:spPr>
          <a:xfrm>
            <a:off x="6840567" y="2476087"/>
            <a:ext cx="838285" cy="694579"/>
          </a:xfrm>
          <a:prstGeom prst="rect">
            <a:avLst/>
          </a:prstGeom>
        </p:spPr>
      </p:pic>
      <p:pic>
        <p:nvPicPr>
          <p:cNvPr id="39" name="Picture 38">
            <a:extLst>
              <a:ext uri="{FF2B5EF4-FFF2-40B4-BE49-F238E27FC236}">
                <a16:creationId xmlns:a16="http://schemas.microsoft.com/office/drawing/2014/main" id="{A718C83F-2B7F-489A-A691-E281BAF0615E}"/>
              </a:ext>
            </a:extLst>
          </p:cNvPr>
          <p:cNvPicPr>
            <a:picLocks noChangeAspect="1"/>
          </p:cNvPicPr>
          <p:nvPr/>
        </p:nvPicPr>
        <p:blipFill>
          <a:blip r:embed="rId5"/>
          <a:stretch>
            <a:fillRect/>
          </a:stretch>
        </p:blipFill>
        <p:spPr>
          <a:xfrm>
            <a:off x="6884535" y="2525519"/>
            <a:ext cx="773740" cy="610474"/>
          </a:xfrm>
          <a:prstGeom prst="rect">
            <a:avLst/>
          </a:prstGeom>
        </p:spPr>
      </p:pic>
      <p:pic>
        <p:nvPicPr>
          <p:cNvPr id="40" name="Picture 39">
            <a:extLst>
              <a:ext uri="{FF2B5EF4-FFF2-40B4-BE49-F238E27FC236}">
                <a16:creationId xmlns:a16="http://schemas.microsoft.com/office/drawing/2014/main" id="{3E2A45DA-926F-434A-9C69-4C0C449B061E}"/>
              </a:ext>
            </a:extLst>
          </p:cNvPr>
          <p:cNvPicPr>
            <a:picLocks noChangeAspect="1"/>
          </p:cNvPicPr>
          <p:nvPr/>
        </p:nvPicPr>
        <p:blipFill>
          <a:blip r:embed="rId4"/>
          <a:stretch>
            <a:fillRect/>
          </a:stretch>
        </p:blipFill>
        <p:spPr>
          <a:xfrm>
            <a:off x="7941656" y="2470096"/>
            <a:ext cx="838285" cy="694579"/>
          </a:xfrm>
          <a:prstGeom prst="rect">
            <a:avLst/>
          </a:prstGeom>
        </p:spPr>
      </p:pic>
      <p:pic>
        <p:nvPicPr>
          <p:cNvPr id="41" name="Picture 40">
            <a:extLst>
              <a:ext uri="{FF2B5EF4-FFF2-40B4-BE49-F238E27FC236}">
                <a16:creationId xmlns:a16="http://schemas.microsoft.com/office/drawing/2014/main" id="{CE2C6E8B-672C-4786-ADC8-3B08BEE8B4FB}"/>
              </a:ext>
            </a:extLst>
          </p:cNvPr>
          <p:cNvPicPr>
            <a:picLocks noChangeAspect="1"/>
          </p:cNvPicPr>
          <p:nvPr/>
        </p:nvPicPr>
        <p:blipFill>
          <a:blip r:embed="rId5"/>
          <a:stretch>
            <a:fillRect/>
          </a:stretch>
        </p:blipFill>
        <p:spPr>
          <a:xfrm>
            <a:off x="7985624" y="2519528"/>
            <a:ext cx="773740" cy="610474"/>
          </a:xfrm>
          <a:prstGeom prst="rect">
            <a:avLst/>
          </a:prstGeom>
        </p:spPr>
      </p:pic>
      <p:sp>
        <p:nvSpPr>
          <p:cNvPr id="43" name="Left Brace 42">
            <a:extLst>
              <a:ext uri="{FF2B5EF4-FFF2-40B4-BE49-F238E27FC236}">
                <a16:creationId xmlns:a16="http://schemas.microsoft.com/office/drawing/2014/main" id="{64DABDE8-8E5B-4408-BA3A-1301C783C7B3}"/>
              </a:ext>
            </a:extLst>
          </p:cNvPr>
          <p:cNvSpPr/>
          <p:nvPr/>
        </p:nvSpPr>
        <p:spPr bwMode="auto">
          <a:xfrm rot="16200000">
            <a:off x="6467931" y="1239867"/>
            <a:ext cx="349091" cy="4274930"/>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7" name="TextBox 46">
            <a:extLst>
              <a:ext uri="{FF2B5EF4-FFF2-40B4-BE49-F238E27FC236}">
                <a16:creationId xmlns:a16="http://schemas.microsoft.com/office/drawing/2014/main" id="{4CBC6103-AED8-4240-9FD5-A9EF8E8D5AF0}"/>
              </a:ext>
            </a:extLst>
          </p:cNvPr>
          <p:cNvSpPr txBox="1"/>
          <p:nvPr/>
        </p:nvSpPr>
        <p:spPr>
          <a:xfrm>
            <a:off x="4638076" y="3574095"/>
            <a:ext cx="3872794" cy="408623"/>
          </a:xfrm>
          <a:prstGeom prst="round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a:t>IRDFF Nuclear Data Covariance </a:t>
            </a:r>
          </a:p>
        </p:txBody>
      </p:sp>
    </p:spTree>
    <p:extLst>
      <p:ext uri="{BB962C8B-B14F-4D97-AF65-F5344CB8AC3E}">
        <p14:creationId xmlns:p14="http://schemas.microsoft.com/office/powerpoint/2010/main" val="74050600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8DD8116-2DFB-4B6D-ADF3-AA7992E96037}"/>
              </a:ext>
            </a:extLst>
          </p:cNvPr>
          <p:cNvSpPr>
            <a:spLocks noGrp="1"/>
          </p:cNvSpPr>
          <p:nvPr>
            <p:ph type="sldNum" sz="quarter" idx="10"/>
          </p:nvPr>
        </p:nvSpPr>
        <p:spPr>
          <a:xfrm>
            <a:off x="4523106" y="6538030"/>
            <a:ext cx="2133600" cy="365125"/>
          </a:xfrm>
        </p:spPr>
        <p:txBody>
          <a:bodyPr/>
          <a:lstStyle/>
          <a:p>
            <a:pPr>
              <a:defRPr/>
            </a:pPr>
            <a:fld id="{19845459-3F1B-4F43-8FC0-35ADCE8623CC}" type="slidenum">
              <a:rPr lang="en-US" smtClean="0"/>
              <a:pPr>
                <a:defRPr/>
              </a:pPr>
              <a:t>18</a:t>
            </a:fld>
            <a:endParaRPr lang="en-US"/>
          </a:p>
        </p:txBody>
      </p:sp>
      <p:sp>
        <p:nvSpPr>
          <p:cNvPr id="6" name="Slide Number Placeholder 3">
            <a:extLst>
              <a:ext uri="{FF2B5EF4-FFF2-40B4-BE49-F238E27FC236}">
                <a16:creationId xmlns:a16="http://schemas.microsoft.com/office/drawing/2014/main" id="{3337AD45-988B-481F-BDB3-FBFD6ABFF6F5}"/>
              </a:ext>
            </a:extLst>
          </p:cNvPr>
          <p:cNvSpPr txBox="1">
            <a:spLocks/>
          </p:cNvSpPr>
          <p:nvPr/>
        </p:nvSpPr>
        <p:spPr>
          <a:xfrm>
            <a:off x="8911056" y="7388038"/>
            <a:ext cx="21336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19845459-3F1B-4F43-8FC0-35ADCE8623CC}" type="slidenum">
              <a:rPr lang="en-US" smtClean="0"/>
              <a:pPr>
                <a:defRPr/>
              </a:pPr>
              <a:t>18</a:t>
            </a:fld>
            <a:endParaRPr lang="en-US"/>
          </a:p>
        </p:txBody>
      </p:sp>
      <p:sp>
        <p:nvSpPr>
          <p:cNvPr id="8" name="TextBox 7">
            <a:extLst>
              <a:ext uri="{FF2B5EF4-FFF2-40B4-BE49-F238E27FC236}">
                <a16:creationId xmlns:a16="http://schemas.microsoft.com/office/drawing/2014/main" id="{2DA014B6-C00C-4CF2-B02D-7D2AC3FFBC75}"/>
              </a:ext>
            </a:extLst>
          </p:cNvPr>
          <p:cNvSpPr txBox="1"/>
          <p:nvPr/>
        </p:nvSpPr>
        <p:spPr>
          <a:xfrm>
            <a:off x="1904813" y="1710815"/>
            <a:ext cx="1569058" cy="646331"/>
          </a:xfrm>
          <a:prstGeom prst="rect">
            <a:avLst/>
          </a:prstGeom>
          <a:noFill/>
        </p:spPr>
        <p:txBody>
          <a:bodyPr wrap="square" rtlCol="0">
            <a:spAutoFit/>
          </a:bodyPr>
          <a:lstStyle/>
          <a:p>
            <a:pPr algn="ctr"/>
            <a:r>
              <a:rPr lang="en-US" dirty="0"/>
              <a:t>Unperturbed </a:t>
            </a:r>
          </a:p>
          <a:p>
            <a:pPr algn="ctr"/>
            <a:r>
              <a:rPr lang="en-US" dirty="0"/>
              <a:t>Response </a:t>
            </a:r>
          </a:p>
        </p:txBody>
      </p:sp>
      <p:sp>
        <p:nvSpPr>
          <p:cNvPr id="9" name="Left Brace 8">
            <a:extLst>
              <a:ext uri="{FF2B5EF4-FFF2-40B4-BE49-F238E27FC236}">
                <a16:creationId xmlns:a16="http://schemas.microsoft.com/office/drawing/2014/main" id="{7DBC831C-38EA-4D13-BE37-91D1B1F1935D}"/>
              </a:ext>
            </a:extLst>
          </p:cNvPr>
          <p:cNvSpPr/>
          <p:nvPr/>
        </p:nvSpPr>
        <p:spPr bwMode="auto">
          <a:xfrm rot="5400000">
            <a:off x="4965816" y="854269"/>
            <a:ext cx="166202" cy="3019116"/>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6BFEF267-9283-4381-B5B0-C38F34CA2DA9}"/>
              </a:ext>
            </a:extLst>
          </p:cNvPr>
          <p:cNvSpPr txBox="1"/>
          <p:nvPr/>
        </p:nvSpPr>
        <p:spPr>
          <a:xfrm>
            <a:off x="3479859" y="1694033"/>
            <a:ext cx="3429000" cy="646331"/>
          </a:xfrm>
          <a:prstGeom prst="rect">
            <a:avLst/>
          </a:prstGeom>
          <a:noFill/>
        </p:spPr>
        <p:txBody>
          <a:bodyPr wrap="square" rtlCol="0">
            <a:spAutoFit/>
          </a:bodyPr>
          <a:lstStyle/>
          <a:p>
            <a:pPr algn="ctr"/>
            <a:r>
              <a:rPr lang="en-US" dirty="0"/>
              <a:t>N Sampled Responses with Perturbed Nuclear Data </a:t>
            </a:r>
          </a:p>
        </p:txBody>
      </p:sp>
      <p:pic>
        <p:nvPicPr>
          <p:cNvPr id="14" name="Picture 13">
            <a:extLst>
              <a:ext uri="{FF2B5EF4-FFF2-40B4-BE49-F238E27FC236}">
                <a16:creationId xmlns:a16="http://schemas.microsoft.com/office/drawing/2014/main" id="{4CA39393-DD30-4D26-B003-2BC695B8314F}"/>
              </a:ext>
            </a:extLst>
          </p:cNvPr>
          <p:cNvPicPr>
            <a:picLocks noChangeAspect="1"/>
          </p:cNvPicPr>
          <p:nvPr/>
        </p:nvPicPr>
        <p:blipFill>
          <a:blip r:embed="rId2"/>
          <a:stretch>
            <a:fillRect/>
          </a:stretch>
        </p:blipFill>
        <p:spPr>
          <a:xfrm>
            <a:off x="4704697" y="5426056"/>
            <a:ext cx="1142098" cy="946310"/>
          </a:xfrm>
          <a:prstGeom prst="rect">
            <a:avLst/>
          </a:prstGeom>
        </p:spPr>
      </p:pic>
      <p:sp>
        <p:nvSpPr>
          <p:cNvPr id="15" name="Left Brace 14">
            <a:extLst>
              <a:ext uri="{FF2B5EF4-FFF2-40B4-BE49-F238E27FC236}">
                <a16:creationId xmlns:a16="http://schemas.microsoft.com/office/drawing/2014/main" id="{03EE3028-D833-4A37-BEE6-FEF24F973B96}"/>
              </a:ext>
            </a:extLst>
          </p:cNvPr>
          <p:cNvSpPr/>
          <p:nvPr/>
        </p:nvSpPr>
        <p:spPr bwMode="auto">
          <a:xfrm rot="5400000">
            <a:off x="2578074" y="1947490"/>
            <a:ext cx="166199" cy="838284"/>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29E588CC-B9EE-449C-8AE3-27991402B659}"/>
              </a:ext>
            </a:extLst>
          </p:cNvPr>
          <p:cNvSpPr txBox="1"/>
          <p:nvPr/>
        </p:nvSpPr>
        <p:spPr>
          <a:xfrm>
            <a:off x="3842659" y="4295136"/>
            <a:ext cx="2890009" cy="715089"/>
          </a:xfrm>
          <a:prstGeom prst="round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a:t>Combine Data with Bootstrapping </a:t>
            </a:r>
          </a:p>
        </p:txBody>
      </p:sp>
      <p:sp>
        <p:nvSpPr>
          <p:cNvPr id="17" name="TextBox 16">
            <a:extLst>
              <a:ext uri="{FF2B5EF4-FFF2-40B4-BE49-F238E27FC236}">
                <a16:creationId xmlns:a16="http://schemas.microsoft.com/office/drawing/2014/main" id="{E047763F-E0D4-4579-B7DF-4407433F268D}"/>
              </a:ext>
            </a:extLst>
          </p:cNvPr>
          <p:cNvSpPr txBox="1"/>
          <p:nvPr/>
        </p:nvSpPr>
        <p:spPr>
          <a:xfrm>
            <a:off x="2267875" y="5801009"/>
            <a:ext cx="2459925" cy="369332"/>
          </a:xfrm>
          <a:prstGeom prst="rect">
            <a:avLst/>
          </a:prstGeom>
          <a:noFill/>
        </p:spPr>
        <p:txBody>
          <a:bodyPr wrap="square" rtlCol="0">
            <a:spAutoFit/>
          </a:bodyPr>
          <a:lstStyle/>
          <a:p>
            <a:pPr algn="ctr"/>
            <a:r>
              <a:rPr lang="en-US" dirty="0"/>
              <a:t>Final Response</a:t>
            </a:r>
          </a:p>
        </p:txBody>
      </p:sp>
      <p:sp>
        <p:nvSpPr>
          <p:cNvPr id="18" name="TextBox 17">
            <a:extLst>
              <a:ext uri="{FF2B5EF4-FFF2-40B4-BE49-F238E27FC236}">
                <a16:creationId xmlns:a16="http://schemas.microsoft.com/office/drawing/2014/main" id="{44FFF16C-75BF-4C8A-9F22-9ACA9241FCD3}"/>
              </a:ext>
            </a:extLst>
          </p:cNvPr>
          <p:cNvSpPr txBox="1"/>
          <p:nvPr/>
        </p:nvSpPr>
        <p:spPr>
          <a:xfrm>
            <a:off x="2090800" y="1168829"/>
            <a:ext cx="4818060" cy="408623"/>
          </a:xfrm>
          <a:prstGeom prst="round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a:t>SCALE Sampler Module (Neutron Transport)  </a:t>
            </a:r>
          </a:p>
        </p:txBody>
      </p:sp>
      <p:sp>
        <p:nvSpPr>
          <p:cNvPr id="19" name="Left Brace 18">
            <a:extLst>
              <a:ext uri="{FF2B5EF4-FFF2-40B4-BE49-F238E27FC236}">
                <a16:creationId xmlns:a16="http://schemas.microsoft.com/office/drawing/2014/main" id="{74A2AEFA-D0DE-4367-A8D7-36AFAA4E3082}"/>
              </a:ext>
            </a:extLst>
          </p:cNvPr>
          <p:cNvSpPr/>
          <p:nvPr/>
        </p:nvSpPr>
        <p:spPr bwMode="auto">
          <a:xfrm rot="5400000">
            <a:off x="4275772" y="-600509"/>
            <a:ext cx="100185" cy="4470131"/>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a:ln>
                <a:noFill/>
              </a:ln>
              <a:solidFill>
                <a:schemeClr val="tx1"/>
              </a:solidFill>
              <a:effectLst/>
              <a:latin typeface="Arial" charset="0"/>
            </a:endParaRPr>
          </a:p>
        </p:txBody>
      </p:sp>
      <p:pic>
        <p:nvPicPr>
          <p:cNvPr id="23" name="Picture 22">
            <a:extLst>
              <a:ext uri="{FF2B5EF4-FFF2-40B4-BE49-F238E27FC236}">
                <a16:creationId xmlns:a16="http://schemas.microsoft.com/office/drawing/2014/main" id="{4D48D8FE-49B2-4DF6-8DE2-9D74429C5B9A}"/>
              </a:ext>
            </a:extLst>
          </p:cNvPr>
          <p:cNvPicPr>
            <a:picLocks noChangeAspect="1"/>
          </p:cNvPicPr>
          <p:nvPr/>
        </p:nvPicPr>
        <p:blipFill>
          <a:blip r:embed="rId3"/>
          <a:stretch>
            <a:fillRect/>
          </a:stretch>
        </p:blipFill>
        <p:spPr>
          <a:xfrm>
            <a:off x="4754771" y="5483349"/>
            <a:ext cx="1054162" cy="831724"/>
          </a:xfrm>
          <a:prstGeom prst="rect">
            <a:avLst/>
          </a:prstGeom>
        </p:spPr>
      </p:pic>
      <p:sp>
        <p:nvSpPr>
          <p:cNvPr id="24" name="Left Brace 23">
            <a:extLst>
              <a:ext uri="{FF2B5EF4-FFF2-40B4-BE49-F238E27FC236}">
                <a16:creationId xmlns:a16="http://schemas.microsoft.com/office/drawing/2014/main" id="{09287D54-3F98-443A-A3B6-FF4C7D8D0C0E}"/>
              </a:ext>
            </a:extLst>
          </p:cNvPr>
          <p:cNvSpPr/>
          <p:nvPr/>
        </p:nvSpPr>
        <p:spPr bwMode="auto">
          <a:xfrm rot="16200000">
            <a:off x="5084478" y="3791581"/>
            <a:ext cx="349091" cy="2832728"/>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a:ln>
                <a:noFill/>
              </a:ln>
              <a:solidFill>
                <a:schemeClr val="tx1"/>
              </a:solidFill>
              <a:effectLst/>
              <a:latin typeface="Arial" charset="0"/>
            </a:endParaRPr>
          </a:p>
        </p:txBody>
      </p:sp>
      <p:pic>
        <p:nvPicPr>
          <p:cNvPr id="30" name="Picture 29">
            <a:extLst>
              <a:ext uri="{FF2B5EF4-FFF2-40B4-BE49-F238E27FC236}">
                <a16:creationId xmlns:a16="http://schemas.microsoft.com/office/drawing/2014/main" id="{6C5D1668-B5CE-451F-94DB-9B6B47892AB4}"/>
              </a:ext>
            </a:extLst>
          </p:cNvPr>
          <p:cNvPicPr>
            <a:picLocks noChangeAspect="1"/>
          </p:cNvPicPr>
          <p:nvPr/>
        </p:nvPicPr>
        <p:blipFill>
          <a:blip r:embed="rId2"/>
          <a:stretch>
            <a:fillRect/>
          </a:stretch>
        </p:blipFill>
        <p:spPr>
          <a:xfrm>
            <a:off x="2242032" y="2470703"/>
            <a:ext cx="838285" cy="694579"/>
          </a:xfrm>
          <a:prstGeom prst="rect">
            <a:avLst/>
          </a:prstGeom>
        </p:spPr>
      </p:pic>
      <p:pic>
        <p:nvPicPr>
          <p:cNvPr id="31" name="Picture 30">
            <a:extLst>
              <a:ext uri="{FF2B5EF4-FFF2-40B4-BE49-F238E27FC236}">
                <a16:creationId xmlns:a16="http://schemas.microsoft.com/office/drawing/2014/main" id="{722DED40-E6D4-4728-9859-078A17E475DB}"/>
              </a:ext>
            </a:extLst>
          </p:cNvPr>
          <p:cNvPicPr>
            <a:picLocks noChangeAspect="1"/>
          </p:cNvPicPr>
          <p:nvPr/>
        </p:nvPicPr>
        <p:blipFill>
          <a:blip r:embed="rId3"/>
          <a:stretch>
            <a:fillRect/>
          </a:stretch>
        </p:blipFill>
        <p:spPr>
          <a:xfrm>
            <a:off x="2267875" y="2503960"/>
            <a:ext cx="773740" cy="610474"/>
          </a:xfrm>
          <a:prstGeom prst="rect">
            <a:avLst/>
          </a:prstGeom>
        </p:spPr>
      </p:pic>
      <p:pic>
        <p:nvPicPr>
          <p:cNvPr id="32" name="Picture 31">
            <a:extLst>
              <a:ext uri="{FF2B5EF4-FFF2-40B4-BE49-F238E27FC236}">
                <a16:creationId xmlns:a16="http://schemas.microsoft.com/office/drawing/2014/main" id="{03D16A90-3DBB-478A-9C13-0E1ACB96A16D}"/>
              </a:ext>
            </a:extLst>
          </p:cNvPr>
          <p:cNvPicPr>
            <a:picLocks noChangeAspect="1"/>
          </p:cNvPicPr>
          <p:nvPr/>
        </p:nvPicPr>
        <p:blipFill>
          <a:blip r:embed="rId2"/>
          <a:stretch>
            <a:fillRect/>
          </a:stretch>
        </p:blipFill>
        <p:spPr>
          <a:xfrm>
            <a:off x="3527218" y="2460136"/>
            <a:ext cx="838285" cy="694579"/>
          </a:xfrm>
          <a:prstGeom prst="rect">
            <a:avLst/>
          </a:prstGeom>
        </p:spPr>
      </p:pic>
      <p:pic>
        <p:nvPicPr>
          <p:cNvPr id="33" name="Picture 32">
            <a:extLst>
              <a:ext uri="{FF2B5EF4-FFF2-40B4-BE49-F238E27FC236}">
                <a16:creationId xmlns:a16="http://schemas.microsoft.com/office/drawing/2014/main" id="{CA43F620-B72A-4925-A731-73BFC1391615}"/>
              </a:ext>
            </a:extLst>
          </p:cNvPr>
          <p:cNvPicPr>
            <a:picLocks noChangeAspect="1"/>
          </p:cNvPicPr>
          <p:nvPr/>
        </p:nvPicPr>
        <p:blipFill>
          <a:blip r:embed="rId3"/>
          <a:stretch>
            <a:fillRect/>
          </a:stretch>
        </p:blipFill>
        <p:spPr>
          <a:xfrm>
            <a:off x="3561283" y="2506439"/>
            <a:ext cx="773740" cy="610474"/>
          </a:xfrm>
          <a:prstGeom prst="rect">
            <a:avLst/>
          </a:prstGeom>
        </p:spPr>
      </p:pic>
      <p:pic>
        <p:nvPicPr>
          <p:cNvPr id="38" name="Picture 37">
            <a:extLst>
              <a:ext uri="{FF2B5EF4-FFF2-40B4-BE49-F238E27FC236}">
                <a16:creationId xmlns:a16="http://schemas.microsoft.com/office/drawing/2014/main" id="{3A82A354-B753-443F-8357-B660AE754E88}"/>
              </a:ext>
            </a:extLst>
          </p:cNvPr>
          <p:cNvPicPr>
            <a:picLocks noChangeAspect="1"/>
          </p:cNvPicPr>
          <p:nvPr/>
        </p:nvPicPr>
        <p:blipFill>
          <a:blip r:embed="rId2"/>
          <a:stretch>
            <a:fillRect/>
          </a:stretch>
        </p:blipFill>
        <p:spPr>
          <a:xfrm>
            <a:off x="4602480" y="2474005"/>
            <a:ext cx="838285" cy="694579"/>
          </a:xfrm>
          <a:prstGeom prst="rect">
            <a:avLst/>
          </a:prstGeom>
        </p:spPr>
      </p:pic>
      <p:pic>
        <p:nvPicPr>
          <p:cNvPr id="39" name="Picture 38">
            <a:extLst>
              <a:ext uri="{FF2B5EF4-FFF2-40B4-BE49-F238E27FC236}">
                <a16:creationId xmlns:a16="http://schemas.microsoft.com/office/drawing/2014/main" id="{A718C83F-2B7F-489A-A691-E281BAF0615E}"/>
              </a:ext>
            </a:extLst>
          </p:cNvPr>
          <p:cNvPicPr>
            <a:picLocks noChangeAspect="1"/>
          </p:cNvPicPr>
          <p:nvPr/>
        </p:nvPicPr>
        <p:blipFill>
          <a:blip r:embed="rId3"/>
          <a:stretch>
            <a:fillRect/>
          </a:stretch>
        </p:blipFill>
        <p:spPr>
          <a:xfrm>
            <a:off x="4632930" y="2511333"/>
            <a:ext cx="773740" cy="610474"/>
          </a:xfrm>
          <a:prstGeom prst="rect">
            <a:avLst/>
          </a:prstGeom>
        </p:spPr>
      </p:pic>
      <p:pic>
        <p:nvPicPr>
          <p:cNvPr id="40" name="Picture 39">
            <a:extLst>
              <a:ext uri="{FF2B5EF4-FFF2-40B4-BE49-F238E27FC236}">
                <a16:creationId xmlns:a16="http://schemas.microsoft.com/office/drawing/2014/main" id="{3E2A45DA-926F-434A-9C69-4C0C449B061E}"/>
              </a:ext>
            </a:extLst>
          </p:cNvPr>
          <p:cNvPicPr>
            <a:picLocks noChangeAspect="1"/>
          </p:cNvPicPr>
          <p:nvPr/>
        </p:nvPicPr>
        <p:blipFill>
          <a:blip r:embed="rId2"/>
          <a:stretch>
            <a:fillRect/>
          </a:stretch>
        </p:blipFill>
        <p:spPr>
          <a:xfrm>
            <a:off x="5703569" y="2468014"/>
            <a:ext cx="838285" cy="694579"/>
          </a:xfrm>
          <a:prstGeom prst="rect">
            <a:avLst/>
          </a:prstGeom>
        </p:spPr>
      </p:pic>
      <p:pic>
        <p:nvPicPr>
          <p:cNvPr id="41" name="Picture 40">
            <a:extLst>
              <a:ext uri="{FF2B5EF4-FFF2-40B4-BE49-F238E27FC236}">
                <a16:creationId xmlns:a16="http://schemas.microsoft.com/office/drawing/2014/main" id="{CE2C6E8B-672C-4786-ADC8-3B08BEE8B4FB}"/>
              </a:ext>
            </a:extLst>
          </p:cNvPr>
          <p:cNvPicPr>
            <a:picLocks noChangeAspect="1"/>
          </p:cNvPicPr>
          <p:nvPr/>
        </p:nvPicPr>
        <p:blipFill>
          <a:blip r:embed="rId3"/>
          <a:stretch>
            <a:fillRect/>
          </a:stretch>
        </p:blipFill>
        <p:spPr>
          <a:xfrm>
            <a:off x="5735841" y="2521905"/>
            <a:ext cx="773740" cy="610474"/>
          </a:xfrm>
          <a:prstGeom prst="rect">
            <a:avLst/>
          </a:prstGeom>
        </p:spPr>
      </p:pic>
      <p:sp>
        <p:nvSpPr>
          <p:cNvPr id="43" name="Left Brace 42">
            <a:extLst>
              <a:ext uri="{FF2B5EF4-FFF2-40B4-BE49-F238E27FC236}">
                <a16:creationId xmlns:a16="http://schemas.microsoft.com/office/drawing/2014/main" id="{64DABDE8-8E5B-4408-BA3A-1301C783C7B3}"/>
              </a:ext>
            </a:extLst>
          </p:cNvPr>
          <p:cNvSpPr/>
          <p:nvPr/>
        </p:nvSpPr>
        <p:spPr bwMode="auto">
          <a:xfrm rot="16200000">
            <a:off x="4239952" y="1160043"/>
            <a:ext cx="286539" cy="4316446"/>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a:ln>
                <a:noFill/>
              </a:ln>
              <a:solidFill>
                <a:schemeClr val="tx1"/>
              </a:solidFill>
              <a:effectLst/>
              <a:latin typeface="Arial" charset="0"/>
            </a:endParaRPr>
          </a:p>
        </p:txBody>
      </p:sp>
      <p:sp>
        <p:nvSpPr>
          <p:cNvPr id="44" name="Left Brace 43">
            <a:extLst>
              <a:ext uri="{FF2B5EF4-FFF2-40B4-BE49-F238E27FC236}">
                <a16:creationId xmlns:a16="http://schemas.microsoft.com/office/drawing/2014/main" id="{5A7948DC-0A73-496A-9E72-04266714FE55}"/>
              </a:ext>
            </a:extLst>
          </p:cNvPr>
          <p:cNvSpPr/>
          <p:nvPr/>
        </p:nvSpPr>
        <p:spPr bwMode="auto">
          <a:xfrm rot="10800000">
            <a:off x="3483343" y="4147986"/>
            <a:ext cx="349091" cy="1328024"/>
          </a:xfrm>
          <a:prstGeom prst="leftBrace">
            <a:avLst>
              <a:gd name="adj1" fmla="val 43068"/>
              <a:gd name="adj2" fmla="val 50000"/>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a:ln>
                <a:noFill/>
              </a:ln>
              <a:solidFill>
                <a:schemeClr val="tx1"/>
              </a:solidFill>
              <a:effectLst/>
              <a:latin typeface="Arial" charset="0"/>
            </a:endParaRPr>
          </a:p>
        </p:txBody>
      </p:sp>
      <p:sp>
        <p:nvSpPr>
          <p:cNvPr id="45" name="TextBox 44">
            <a:extLst>
              <a:ext uri="{FF2B5EF4-FFF2-40B4-BE49-F238E27FC236}">
                <a16:creationId xmlns:a16="http://schemas.microsoft.com/office/drawing/2014/main" id="{2A9ECC84-6B53-4FC3-8077-D58A53756C2E}"/>
              </a:ext>
            </a:extLst>
          </p:cNvPr>
          <p:cNvSpPr txBox="1"/>
          <p:nvPr/>
        </p:nvSpPr>
        <p:spPr>
          <a:xfrm>
            <a:off x="1973581" y="4150969"/>
            <a:ext cx="1499536" cy="1328023"/>
          </a:xfrm>
          <a:prstGeom prst="round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a:t>Insert MCNP </a:t>
            </a:r>
          </a:p>
          <a:p>
            <a:pPr algn="ctr"/>
            <a:r>
              <a:rPr lang="en-US" dirty="0"/>
              <a:t>Statistical Uncertainty</a:t>
            </a:r>
          </a:p>
        </p:txBody>
      </p:sp>
      <p:sp>
        <p:nvSpPr>
          <p:cNvPr id="46" name="Left Brace 45">
            <a:extLst>
              <a:ext uri="{FF2B5EF4-FFF2-40B4-BE49-F238E27FC236}">
                <a16:creationId xmlns:a16="http://schemas.microsoft.com/office/drawing/2014/main" id="{756970E4-1149-4823-9C9C-B14C5B868939}"/>
              </a:ext>
            </a:extLst>
          </p:cNvPr>
          <p:cNvSpPr/>
          <p:nvPr/>
        </p:nvSpPr>
        <p:spPr bwMode="auto">
          <a:xfrm rot="16200000">
            <a:off x="4221285" y="2180767"/>
            <a:ext cx="288440" cy="3872796"/>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a:ln>
                <a:noFill/>
              </a:ln>
              <a:solidFill>
                <a:schemeClr val="tx1"/>
              </a:solidFill>
              <a:effectLst/>
              <a:latin typeface="Arial" charset="0"/>
            </a:endParaRPr>
          </a:p>
        </p:txBody>
      </p:sp>
      <p:sp>
        <p:nvSpPr>
          <p:cNvPr id="47" name="TextBox 46">
            <a:extLst>
              <a:ext uri="{FF2B5EF4-FFF2-40B4-BE49-F238E27FC236}">
                <a16:creationId xmlns:a16="http://schemas.microsoft.com/office/drawing/2014/main" id="{4CBC6103-AED8-4240-9FD5-A9EF8E8D5AF0}"/>
              </a:ext>
            </a:extLst>
          </p:cNvPr>
          <p:cNvSpPr txBox="1"/>
          <p:nvPr/>
        </p:nvSpPr>
        <p:spPr>
          <a:xfrm>
            <a:off x="2429106" y="3583690"/>
            <a:ext cx="3872794" cy="408623"/>
          </a:xfrm>
          <a:prstGeom prst="round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a:t>IRDFF Nuclear Data Covariance </a:t>
            </a:r>
          </a:p>
        </p:txBody>
      </p:sp>
    </p:spTree>
    <p:extLst>
      <p:ext uri="{BB962C8B-B14F-4D97-AF65-F5344CB8AC3E}">
        <p14:creationId xmlns:p14="http://schemas.microsoft.com/office/powerpoint/2010/main" val="225832585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allout: Right Arrow 36">
            <a:extLst>
              <a:ext uri="{FF2B5EF4-FFF2-40B4-BE49-F238E27FC236}">
                <a16:creationId xmlns:a16="http://schemas.microsoft.com/office/drawing/2014/main" id="{ADF141F9-AD1C-412C-83A5-18E4F0FFEEC6}"/>
              </a:ext>
            </a:extLst>
          </p:cNvPr>
          <p:cNvSpPr/>
          <p:nvPr/>
        </p:nvSpPr>
        <p:spPr bwMode="auto">
          <a:xfrm>
            <a:off x="55789" y="1123674"/>
            <a:ext cx="4243980" cy="5309466"/>
          </a:xfrm>
          <a:prstGeom prst="rightArrowCallout">
            <a:avLst>
              <a:gd name="adj1" fmla="val 3993"/>
              <a:gd name="adj2" fmla="val 3831"/>
              <a:gd name="adj3" fmla="val 2800"/>
              <a:gd name="adj4" fmla="val 9360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Content Placeholder 2">
            <a:extLst>
              <a:ext uri="{FF2B5EF4-FFF2-40B4-BE49-F238E27FC236}">
                <a16:creationId xmlns:a16="http://schemas.microsoft.com/office/drawing/2014/main" id="{25485085-E006-439D-9398-83F522630C1C}"/>
              </a:ext>
            </a:extLst>
          </p:cNvPr>
          <p:cNvSpPr>
            <a:spLocks noGrp="1"/>
          </p:cNvSpPr>
          <p:nvPr>
            <p:ph idx="1"/>
          </p:nvPr>
        </p:nvSpPr>
        <p:spPr>
          <a:xfrm>
            <a:off x="-12593" y="1062491"/>
            <a:ext cx="4082327" cy="4876800"/>
          </a:xfrm>
        </p:spPr>
        <p:txBody>
          <a:bodyPr/>
          <a:lstStyle/>
          <a:p>
            <a:pPr>
              <a:spcBef>
                <a:spcPts val="0"/>
              </a:spcBef>
            </a:pPr>
            <a:r>
              <a:rPr lang="en-US" sz="1800" dirty="0"/>
              <a:t>Uncertainty from</a:t>
            </a:r>
          </a:p>
          <a:p>
            <a:pPr lvl="1">
              <a:spcBef>
                <a:spcPts val="0"/>
              </a:spcBef>
            </a:pPr>
            <a:r>
              <a:rPr lang="en-US" sz="1600" dirty="0"/>
              <a:t>Statistical </a:t>
            </a:r>
          </a:p>
          <a:p>
            <a:pPr lvl="1">
              <a:spcBef>
                <a:spcPts val="0"/>
              </a:spcBef>
            </a:pPr>
            <a:r>
              <a:rPr lang="en-US" sz="1600" dirty="0"/>
              <a:t>Neutron transport</a:t>
            </a:r>
          </a:p>
          <a:p>
            <a:pPr lvl="1">
              <a:spcBef>
                <a:spcPts val="0"/>
              </a:spcBef>
            </a:pPr>
            <a:endParaRPr lang="en-US" sz="100" dirty="0"/>
          </a:p>
          <a:p>
            <a:pPr lvl="1">
              <a:spcBef>
                <a:spcPts val="0"/>
              </a:spcBef>
            </a:pPr>
            <a:endParaRPr lang="en-US" sz="1800" dirty="0"/>
          </a:p>
          <a:p>
            <a:pPr lvl="1">
              <a:spcBef>
                <a:spcPts val="0"/>
              </a:spcBef>
            </a:pPr>
            <a:endParaRPr lang="en-US" dirty="0"/>
          </a:p>
          <a:p>
            <a:pPr lvl="1">
              <a:spcBef>
                <a:spcPts val="0"/>
              </a:spcBef>
            </a:pPr>
            <a:endParaRPr lang="en-US" dirty="0"/>
          </a:p>
          <a:p>
            <a:pPr lvl="1">
              <a:spcBef>
                <a:spcPts val="0"/>
              </a:spcBef>
            </a:pPr>
            <a:endParaRPr lang="en-US" dirty="0"/>
          </a:p>
          <a:p>
            <a:pPr lvl="1">
              <a:spcBef>
                <a:spcPts val="0"/>
              </a:spcBef>
            </a:pPr>
            <a:endParaRPr lang="en-US"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lvl="1">
              <a:spcBef>
                <a:spcPts val="0"/>
              </a:spcBef>
            </a:pPr>
            <a:r>
              <a:rPr lang="en-US" sz="1600" dirty="0"/>
              <a:t>Foil activation data </a:t>
            </a:r>
            <a:r>
              <a:rPr lang="en-US" dirty="0"/>
              <a:t> </a:t>
            </a:r>
          </a:p>
        </p:txBody>
      </p:sp>
      <p:sp>
        <p:nvSpPr>
          <p:cNvPr id="4" name="Slide Number Placeholder 3">
            <a:extLst>
              <a:ext uri="{FF2B5EF4-FFF2-40B4-BE49-F238E27FC236}">
                <a16:creationId xmlns:a16="http://schemas.microsoft.com/office/drawing/2014/main" id="{08DD8116-2DFB-4B6D-ADF3-AA7992E96037}"/>
              </a:ext>
            </a:extLst>
          </p:cNvPr>
          <p:cNvSpPr>
            <a:spLocks noGrp="1"/>
          </p:cNvSpPr>
          <p:nvPr>
            <p:ph type="sldNum" sz="quarter" idx="10"/>
          </p:nvPr>
        </p:nvSpPr>
        <p:spPr>
          <a:xfrm>
            <a:off x="6732076" y="6528435"/>
            <a:ext cx="2133600" cy="365125"/>
          </a:xfrm>
        </p:spPr>
        <p:txBody>
          <a:bodyPr/>
          <a:lstStyle/>
          <a:p>
            <a:pPr>
              <a:defRPr/>
            </a:pPr>
            <a:fld id="{19845459-3F1B-4F43-8FC0-35ADCE8623CC}" type="slidenum">
              <a:rPr lang="en-US" smtClean="0"/>
              <a:pPr>
                <a:defRPr/>
              </a:pPr>
              <a:t>19</a:t>
            </a:fld>
            <a:endParaRPr lang="en-US"/>
          </a:p>
        </p:txBody>
      </p:sp>
      <p:sp>
        <p:nvSpPr>
          <p:cNvPr id="5" name="Title 1">
            <a:extLst>
              <a:ext uri="{FF2B5EF4-FFF2-40B4-BE49-F238E27FC236}">
                <a16:creationId xmlns:a16="http://schemas.microsoft.com/office/drawing/2014/main" id="{DF2B87D6-0028-4BEA-B892-30B493DC5054}"/>
              </a:ext>
            </a:extLst>
          </p:cNvPr>
          <p:cNvSpPr txBox="1">
            <a:spLocks/>
          </p:cNvSpPr>
          <p:nvPr/>
        </p:nvSpPr>
        <p:spPr bwMode="auto">
          <a:xfrm>
            <a:off x="1012598" y="-42021"/>
            <a:ext cx="6629400" cy="990600"/>
          </a:xfrm>
          <a:prstGeom prst="rect">
            <a:avLst/>
          </a:prstGeom>
          <a:noFill/>
          <a:ln w="9525">
            <a:noFill/>
            <a:miter lim="800000"/>
            <a:headEnd/>
            <a:tailEnd/>
          </a:ln>
        </p:spPr>
        <p:txBody>
          <a:bodyPr vert="horz" wrap="square" lIns="91021" tIns="45511" rIns="91021" bIns="45511" numCol="1" anchor="ctr" anchorCtr="0" compatLnSpc="1">
            <a:prstTxWarp prst="textNoShape">
              <a:avLst/>
            </a:prstTxWarp>
          </a:bodyPr>
          <a:lstStyle>
            <a:lvl1pPr algn="ctr" rtl="0" eaLnBrk="0" fontAlgn="base" hangingPunct="0">
              <a:spcBef>
                <a:spcPct val="0"/>
              </a:spcBef>
              <a:spcAft>
                <a:spcPct val="0"/>
              </a:spcAft>
              <a:defRPr sz="3600" b="1">
                <a:solidFill>
                  <a:schemeClr val="folHlink"/>
                </a:solidFill>
                <a:latin typeface="+mj-lt"/>
                <a:ea typeface="+mj-ea"/>
                <a:cs typeface="+mj-cs"/>
              </a:defRPr>
            </a:lvl1pPr>
            <a:lvl2pPr algn="ctr" rtl="0" eaLnBrk="0" fontAlgn="base" hangingPunct="0">
              <a:spcBef>
                <a:spcPct val="0"/>
              </a:spcBef>
              <a:spcAft>
                <a:spcPct val="0"/>
              </a:spcAft>
              <a:defRPr sz="3600" b="1">
                <a:solidFill>
                  <a:schemeClr val="folHlink"/>
                </a:solidFill>
                <a:latin typeface="Arial" charset="0"/>
              </a:defRPr>
            </a:lvl2pPr>
            <a:lvl3pPr algn="ctr" rtl="0" eaLnBrk="0" fontAlgn="base" hangingPunct="0">
              <a:spcBef>
                <a:spcPct val="0"/>
              </a:spcBef>
              <a:spcAft>
                <a:spcPct val="0"/>
              </a:spcAft>
              <a:defRPr sz="3600" b="1">
                <a:solidFill>
                  <a:schemeClr val="folHlink"/>
                </a:solidFill>
                <a:latin typeface="Arial" charset="0"/>
              </a:defRPr>
            </a:lvl3pPr>
            <a:lvl4pPr algn="ctr" rtl="0" eaLnBrk="0" fontAlgn="base" hangingPunct="0">
              <a:spcBef>
                <a:spcPct val="0"/>
              </a:spcBef>
              <a:spcAft>
                <a:spcPct val="0"/>
              </a:spcAft>
              <a:defRPr sz="3600" b="1">
                <a:solidFill>
                  <a:schemeClr val="folHlink"/>
                </a:solidFill>
                <a:latin typeface="Arial" charset="0"/>
              </a:defRPr>
            </a:lvl4pPr>
            <a:lvl5pPr algn="ctr" rtl="0" eaLnBrk="0" fontAlgn="base" hangingPunct="0">
              <a:spcBef>
                <a:spcPct val="0"/>
              </a:spcBef>
              <a:spcAft>
                <a:spcPct val="0"/>
              </a:spcAft>
              <a:defRPr sz="3600" b="1">
                <a:solidFill>
                  <a:schemeClr val="folHlink"/>
                </a:solidFill>
                <a:latin typeface="Arial" charset="0"/>
              </a:defRPr>
            </a:lvl5pPr>
            <a:lvl6pPr marL="455272" algn="ctr" rtl="0" fontAlgn="base">
              <a:spcBef>
                <a:spcPct val="0"/>
              </a:spcBef>
              <a:spcAft>
                <a:spcPct val="0"/>
              </a:spcAft>
              <a:defRPr sz="3600" b="1">
                <a:solidFill>
                  <a:schemeClr val="folHlink"/>
                </a:solidFill>
                <a:latin typeface="Arial" charset="0"/>
              </a:defRPr>
            </a:lvl6pPr>
            <a:lvl7pPr marL="910544" algn="ctr" rtl="0" fontAlgn="base">
              <a:spcBef>
                <a:spcPct val="0"/>
              </a:spcBef>
              <a:spcAft>
                <a:spcPct val="0"/>
              </a:spcAft>
              <a:defRPr sz="3600" b="1">
                <a:solidFill>
                  <a:schemeClr val="folHlink"/>
                </a:solidFill>
                <a:latin typeface="Arial" charset="0"/>
              </a:defRPr>
            </a:lvl7pPr>
            <a:lvl8pPr marL="1365819" algn="ctr" rtl="0" fontAlgn="base">
              <a:spcBef>
                <a:spcPct val="0"/>
              </a:spcBef>
              <a:spcAft>
                <a:spcPct val="0"/>
              </a:spcAft>
              <a:defRPr sz="3600" b="1">
                <a:solidFill>
                  <a:schemeClr val="folHlink"/>
                </a:solidFill>
                <a:latin typeface="Arial" charset="0"/>
              </a:defRPr>
            </a:lvl8pPr>
            <a:lvl9pPr marL="1821090" algn="ctr" rtl="0" fontAlgn="base">
              <a:spcBef>
                <a:spcPct val="0"/>
              </a:spcBef>
              <a:spcAft>
                <a:spcPct val="0"/>
              </a:spcAft>
              <a:defRPr sz="3600" b="1">
                <a:solidFill>
                  <a:schemeClr val="folHlink"/>
                </a:solidFill>
                <a:latin typeface="Arial" charset="0"/>
              </a:defRPr>
            </a:lvl9pPr>
          </a:lstStyle>
          <a:p>
            <a:r>
              <a:rPr lang="en-US" kern="0" dirty="0"/>
              <a:t>Combining Responses from Perturbed Nuclear Data</a:t>
            </a:r>
          </a:p>
        </p:txBody>
      </p:sp>
      <p:sp>
        <p:nvSpPr>
          <p:cNvPr id="6" name="Slide Number Placeholder 3">
            <a:extLst>
              <a:ext uri="{FF2B5EF4-FFF2-40B4-BE49-F238E27FC236}">
                <a16:creationId xmlns:a16="http://schemas.microsoft.com/office/drawing/2014/main" id="{3337AD45-988B-481F-BDB3-FBFD6ABFF6F5}"/>
              </a:ext>
            </a:extLst>
          </p:cNvPr>
          <p:cNvSpPr txBox="1">
            <a:spLocks/>
          </p:cNvSpPr>
          <p:nvPr/>
        </p:nvSpPr>
        <p:spPr>
          <a:xfrm>
            <a:off x="11120026" y="7378443"/>
            <a:ext cx="21336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19845459-3F1B-4F43-8FC0-35ADCE8623CC}" type="slidenum">
              <a:rPr lang="en-US" smtClean="0"/>
              <a:pPr>
                <a:defRPr/>
              </a:pPr>
              <a:t>19</a:t>
            </a:fld>
            <a:endParaRPr lang="en-US"/>
          </a:p>
        </p:txBody>
      </p:sp>
      <p:sp>
        <p:nvSpPr>
          <p:cNvPr id="8" name="TextBox 7">
            <a:extLst>
              <a:ext uri="{FF2B5EF4-FFF2-40B4-BE49-F238E27FC236}">
                <a16:creationId xmlns:a16="http://schemas.microsoft.com/office/drawing/2014/main" id="{2DA014B6-C00C-4CF2-B02D-7D2AC3FFBC75}"/>
              </a:ext>
            </a:extLst>
          </p:cNvPr>
          <p:cNvSpPr txBox="1"/>
          <p:nvPr/>
        </p:nvSpPr>
        <p:spPr>
          <a:xfrm>
            <a:off x="4113783" y="1701220"/>
            <a:ext cx="1569058" cy="646331"/>
          </a:xfrm>
          <a:prstGeom prst="rect">
            <a:avLst/>
          </a:prstGeom>
          <a:noFill/>
        </p:spPr>
        <p:txBody>
          <a:bodyPr wrap="square" rtlCol="0">
            <a:spAutoFit/>
          </a:bodyPr>
          <a:lstStyle/>
          <a:p>
            <a:pPr algn="ctr"/>
            <a:r>
              <a:rPr lang="en-US" dirty="0"/>
              <a:t>Unperturbed </a:t>
            </a:r>
          </a:p>
          <a:p>
            <a:pPr algn="ctr"/>
            <a:r>
              <a:rPr lang="en-US" dirty="0"/>
              <a:t>Response </a:t>
            </a:r>
          </a:p>
        </p:txBody>
      </p:sp>
      <p:sp>
        <p:nvSpPr>
          <p:cNvPr id="9" name="Left Brace 8">
            <a:extLst>
              <a:ext uri="{FF2B5EF4-FFF2-40B4-BE49-F238E27FC236}">
                <a16:creationId xmlns:a16="http://schemas.microsoft.com/office/drawing/2014/main" id="{7DBC831C-38EA-4D13-BE37-91D1B1F1935D}"/>
              </a:ext>
            </a:extLst>
          </p:cNvPr>
          <p:cNvSpPr/>
          <p:nvPr/>
        </p:nvSpPr>
        <p:spPr bwMode="auto">
          <a:xfrm rot="5400000">
            <a:off x="7174786" y="844674"/>
            <a:ext cx="166202" cy="3019116"/>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TextBox 9">
            <a:extLst>
              <a:ext uri="{FF2B5EF4-FFF2-40B4-BE49-F238E27FC236}">
                <a16:creationId xmlns:a16="http://schemas.microsoft.com/office/drawing/2014/main" id="{6BFEF267-9283-4381-B5B0-C38F34CA2DA9}"/>
              </a:ext>
            </a:extLst>
          </p:cNvPr>
          <p:cNvSpPr txBox="1"/>
          <p:nvPr/>
        </p:nvSpPr>
        <p:spPr>
          <a:xfrm>
            <a:off x="5688829" y="1684438"/>
            <a:ext cx="3429000" cy="646331"/>
          </a:xfrm>
          <a:prstGeom prst="rect">
            <a:avLst/>
          </a:prstGeom>
          <a:noFill/>
        </p:spPr>
        <p:txBody>
          <a:bodyPr wrap="square" rtlCol="0">
            <a:spAutoFit/>
          </a:bodyPr>
          <a:lstStyle/>
          <a:p>
            <a:pPr algn="ctr"/>
            <a:r>
              <a:rPr lang="en-US" dirty="0"/>
              <a:t>N Sampled Responses with Perturbed Nuclear Data </a:t>
            </a:r>
          </a:p>
        </p:txBody>
      </p:sp>
      <p:pic>
        <p:nvPicPr>
          <p:cNvPr id="14" name="Picture 13">
            <a:extLst>
              <a:ext uri="{FF2B5EF4-FFF2-40B4-BE49-F238E27FC236}">
                <a16:creationId xmlns:a16="http://schemas.microsoft.com/office/drawing/2014/main" id="{4CA39393-DD30-4D26-B003-2BC695B8314F}"/>
              </a:ext>
            </a:extLst>
          </p:cNvPr>
          <p:cNvPicPr>
            <a:picLocks noChangeAspect="1"/>
          </p:cNvPicPr>
          <p:nvPr/>
        </p:nvPicPr>
        <p:blipFill>
          <a:blip r:embed="rId2"/>
          <a:stretch>
            <a:fillRect/>
          </a:stretch>
        </p:blipFill>
        <p:spPr>
          <a:xfrm>
            <a:off x="6913667" y="5416461"/>
            <a:ext cx="1142098" cy="946310"/>
          </a:xfrm>
          <a:prstGeom prst="rect">
            <a:avLst/>
          </a:prstGeom>
        </p:spPr>
      </p:pic>
      <p:sp>
        <p:nvSpPr>
          <p:cNvPr id="15" name="Left Brace 14">
            <a:extLst>
              <a:ext uri="{FF2B5EF4-FFF2-40B4-BE49-F238E27FC236}">
                <a16:creationId xmlns:a16="http://schemas.microsoft.com/office/drawing/2014/main" id="{03EE3028-D833-4A37-BEE6-FEF24F973B96}"/>
              </a:ext>
            </a:extLst>
          </p:cNvPr>
          <p:cNvSpPr/>
          <p:nvPr/>
        </p:nvSpPr>
        <p:spPr bwMode="auto">
          <a:xfrm rot="5400000">
            <a:off x="4766468" y="1937893"/>
            <a:ext cx="166199" cy="838284"/>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29E588CC-B9EE-449C-8AE3-27991402B659}"/>
              </a:ext>
            </a:extLst>
          </p:cNvPr>
          <p:cNvSpPr txBox="1"/>
          <p:nvPr/>
        </p:nvSpPr>
        <p:spPr>
          <a:xfrm>
            <a:off x="6051629" y="4285541"/>
            <a:ext cx="2890009" cy="715089"/>
          </a:xfrm>
          <a:prstGeom prst="round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a:t>Combine Data with Bootstrapping </a:t>
            </a:r>
          </a:p>
        </p:txBody>
      </p:sp>
      <p:sp>
        <p:nvSpPr>
          <p:cNvPr id="17" name="TextBox 16">
            <a:extLst>
              <a:ext uri="{FF2B5EF4-FFF2-40B4-BE49-F238E27FC236}">
                <a16:creationId xmlns:a16="http://schemas.microsoft.com/office/drawing/2014/main" id="{E047763F-E0D4-4579-B7DF-4407433F268D}"/>
              </a:ext>
            </a:extLst>
          </p:cNvPr>
          <p:cNvSpPr txBox="1"/>
          <p:nvPr/>
        </p:nvSpPr>
        <p:spPr>
          <a:xfrm>
            <a:off x="4476845" y="5791414"/>
            <a:ext cx="2459925" cy="369332"/>
          </a:xfrm>
          <a:prstGeom prst="rect">
            <a:avLst/>
          </a:prstGeom>
          <a:noFill/>
        </p:spPr>
        <p:txBody>
          <a:bodyPr wrap="square" rtlCol="0">
            <a:spAutoFit/>
          </a:bodyPr>
          <a:lstStyle/>
          <a:p>
            <a:pPr algn="ctr"/>
            <a:r>
              <a:rPr lang="en-US" dirty="0"/>
              <a:t>Final Response</a:t>
            </a:r>
          </a:p>
        </p:txBody>
      </p:sp>
      <p:sp>
        <p:nvSpPr>
          <p:cNvPr id="18" name="TextBox 17">
            <a:extLst>
              <a:ext uri="{FF2B5EF4-FFF2-40B4-BE49-F238E27FC236}">
                <a16:creationId xmlns:a16="http://schemas.microsoft.com/office/drawing/2014/main" id="{44FFF16C-75BF-4C8A-9F22-9ACA9241FCD3}"/>
              </a:ext>
            </a:extLst>
          </p:cNvPr>
          <p:cNvSpPr txBox="1"/>
          <p:nvPr/>
        </p:nvSpPr>
        <p:spPr>
          <a:xfrm>
            <a:off x="4299770" y="1159234"/>
            <a:ext cx="4818060" cy="408623"/>
          </a:xfrm>
          <a:prstGeom prst="round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a:t>SCALE Sampler Module (Neutron Transport)  </a:t>
            </a:r>
          </a:p>
        </p:txBody>
      </p:sp>
      <p:sp>
        <p:nvSpPr>
          <p:cNvPr id="19" name="Left Brace 18">
            <a:extLst>
              <a:ext uri="{FF2B5EF4-FFF2-40B4-BE49-F238E27FC236}">
                <a16:creationId xmlns:a16="http://schemas.microsoft.com/office/drawing/2014/main" id="{74A2AEFA-D0DE-4367-A8D7-36AFAA4E3082}"/>
              </a:ext>
            </a:extLst>
          </p:cNvPr>
          <p:cNvSpPr/>
          <p:nvPr/>
        </p:nvSpPr>
        <p:spPr bwMode="auto">
          <a:xfrm rot="5400000">
            <a:off x="6484742" y="-610104"/>
            <a:ext cx="100185" cy="4470131"/>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23" name="Picture 22">
            <a:extLst>
              <a:ext uri="{FF2B5EF4-FFF2-40B4-BE49-F238E27FC236}">
                <a16:creationId xmlns:a16="http://schemas.microsoft.com/office/drawing/2014/main" id="{4D48D8FE-49B2-4DF6-8DE2-9D74429C5B9A}"/>
              </a:ext>
            </a:extLst>
          </p:cNvPr>
          <p:cNvPicPr>
            <a:picLocks noChangeAspect="1"/>
          </p:cNvPicPr>
          <p:nvPr/>
        </p:nvPicPr>
        <p:blipFill>
          <a:blip r:embed="rId3"/>
          <a:stretch>
            <a:fillRect/>
          </a:stretch>
        </p:blipFill>
        <p:spPr>
          <a:xfrm>
            <a:off x="6963741" y="5473754"/>
            <a:ext cx="1054162" cy="831724"/>
          </a:xfrm>
          <a:prstGeom prst="rect">
            <a:avLst/>
          </a:prstGeom>
        </p:spPr>
      </p:pic>
      <p:sp>
        <p:nvSpPr>
          <p:cNvPr id="24" name="Left Brace 23">
            <a:extLst>
              <a:ext uri="{FF2B5EF4-FFF2-40B4-BE49-F238E27FC236}">
                <a16:creationId xmlns:a16="http://schemas.microsoft.com/office/drawing/2014/main" id="{09287D54-3F98-443A-A3B6-FF4C7D8D0C0E}"/>
              </a:ext>
            </a:extLst>
          </p:cNvPr>
          <p:cNvSpPr/>
          <p:nvPr/>
        </p:nvSpPr>
        <p:spPr bwMode="auto">
          <a:xfrm rot="16200000">
            <a:off x="7293448" y="3781986"/>
            <a:ext cx="349091" cy="2832728"/>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28" name="Picture 27">
            <a:extLst>
              <a:ext uri="{FF2B5EF4-FFF2-40B4-BE49-F238E27FC236}">
                <a16:creationId xmlns:a16="http://schemas.microsoft.com/office/drawing/2014/main" id="{F27373AC-D835-4961-801A-D280F04033D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099" y="1842836"/>
            <a:ext cx="3060326" cy="2193148"/>
          </a:xfrm>
          <a:prstGeom prst="rect">
            <a:avLst/>
          </a:prstGeom>
        </p:spPr>
      </p:pic>
      <p:sp>
        <p:nvSpPr>
          <p:cNvPr id="35" name="Arrow: Curved Right 34">
            <a:extLst>
              <a:ext uri="{FF2B5EF4-FFF2-40B4-BE49-F238E27FC236}">
                <a16:creationId xmlns:a16="http://schemas.microsoft.com/office/drawing/2014/main" id="{80B182F3-8BA3-40AE-97A5-4B68D5D263FC}"/>
              </a:ext>
            </a:extLst>
          </p:cNvPr>
          <p:cNvSpPr/>
          <p:nvPr/>
        </p:nvSpPr>
        <p:spPr bwMode="auto">
          <a:xfrm>
            <a:off x="131678" y="1701219"/>
            <a:ext cx="343532" cy="2418561"/>
          </a:xfrm>
          <a:prstGeom prst="curvedRightArrow">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26" name="Picture 25">
            <a:extLst>
              <a:ext uri="{FF2B5EF4-FFF2-40B4-BE49-F238E27FC236}">
                <a16:creationId xmlns:a16="http://schemas.microsoft.com/office/drawing/2014/main" id="{FB2BDEB6-E95D-4235-A159-AC2165D7B013}"/>
              </a:ext>
            </a:extLst>
          </p:cNvPr>
          <p:cNvPicPr>
            <a:picLocks noChangeAspect="1"/>
          </p:cNvPicPr>
          <p:nvPr/>
        </p:nvPicPr>
        <p:blipFill>
          <a:blip r:embed="rId5"/>
          <a:stretch>
            <a:fillRect/>
          </a:stretch>
        </p:blipFill>
        <p:spPr>
          <a:xfrm>
            <a:off x="521074" y="4211079"/>
            <a:ext cx="3060326" cy="2176676"/>
          </a:xfrm>
          <a:prstGeom prst="rect">
            <a:avLst/>
          </a:prstGeom>
        </p:spPr>
      </p:pic>
      <p:sp>
        <p:nvSpPr>
          <p:cNvPr id="27" name="TextBox 26">
            <a:extLst>
              <a:ext uri="{FF2B5EF4-FFF2-40B4-BE49-F238E27FC236}">
                <a16:creationId xmlns:a16="http://schemas.microsoft.com/office/drawing/2014/main" id="{288F5A30-91A1-497A-9201-4D7B420C3785}"/>
              </a:ext>
            </a:extLst>
          </p:cNvPr>
          <p:cNvSpPr txBox="1"/>
          <p:nvPr/>
        </p:nvSpPr>
        <p:spPr>
          <a:xfrm>
            <a:off x="603349" y="4771126"/>
            <a:ext cx="2387602" cy="338554"/>
          </a:xfrm>
          <a:prstGeom prst="rect">
            <a:avLst/>
          </a:prstGeom>
          <a:noFill/>
        </p:spPr>
        <p:txBody>
          <a:bodyPr wrap="square" rtlCol="0">
            <a:spAutoFit/>
          </a:bodyPr>
          <a:lstStyle/>
          <a:p>
            <a:pPr algn="ctr"/>
            <a:r>
              <a:rPr lang="en-US" sz="1600" dirty="0"/>
              <a:t>Ni-58 (n,2n)</a:t>
            </a:r>
          </a:p>
        </p:txBody>
      </p:sp>
      <p:pic>
        <p:nvPicPr>
          <p:cNvPr id="30" name="Picture 29">
            <a:extLst>
              <a:ext uri="{FF2B5EF4-FFF2-40B4-BE49-F238E27FC236}">
                <a16:creationId xmlns:a16="http://schemas.microsoft.com/office/drawing/2014/main" id="{6C5D1668-B5CE-451F-94DB-9B6B47892AB4}"/>
              </a:ext>
            </a:extLst>
          </p:cNvPr>
          <p:cNvPicPr>
            <a:picLocks noChangeAspect="1"/>
          </p:cNvPicPr>
          <p:nvPr/>
        </p:nvPicPr>
        <p:blipFill>
          <a:blip r:embed="rId2"/>
          <a:stretch>
            <a:fillRect/>
          </a:stretch>
        </p:blipFill>
        <p:spPr>
          <a:xfrm>
            <a:off x="4451002" y="2461108"/>
            <a:ext cx="838285" cy="694579"/>
          </a:xfrm>
          <a:prstGeom prst="rect">
            <a:avLst/>
          </a:prstGeom>
        </p:spPr>
      </p:pic>
      <p:pic>
        <p:nvPicPr>
          <p:cNvPr id="31" name="Picture 30">
            <a:extLst>
              <a:ext uri="{FF2B5EF4-FFF2-40B4-BE49-F238E27FC236}">
                <a16:creationId xmlns:a16="http://schemas.microsoft.com/office/drawing/2014/main" id="{722DED40-E6D4-4728-9859-078A17E475DB}"/>
              </a:ext>
            </a:extLst>
          </p:cNvPr>
          <p:cNvPicPr>
            <a:picLocks noChangeAspect="1"/>
          </p:cNvPicPr>
          <p:nvPr/>
        </p:nvPicPr>
        <p:blipFill>
          <a:blip r:embed="rId3"/>
          <a:stretch>
            <a:fillRect/>
          </a:stretch>
        </p:blipFill>
        <p:spPr>
          <a:xfrm>
            <a:off x="4494970" y="2510540"/>
            <a:ext cx="773740" cy="610474"/>
          </a:xfrm>
          <a:prstGeom prst="rect">
            <a:avLst/>
          </a:prstGeom>
        </p:spPr>
      </p:pic>
      <p:pic>
        <p:nvPicPr>
          <p:cNvPr id="32" name="Picture 31">
            <a:extLst>
              <a:ext uri="{FF2B5EF4-FFF2-40B4-BE49-F238E27FC236}">
                <a16:creationId xmlns:a16="http://schemas.microsoft.com/office/drawing/2014/main" id="{03D16A90-3DBB-478A-9C13-0E1ACB96A16D}"/>
              </a:ext>
            </a:extLst>
          </p:cNvPr>
          <p:cNvPicPr>
            <a:picLocks noChangeAspect="1"/>
          </p:cNvPicPr>
          <p:nvPr/>
        </p:nvPicPr>
        <p:blipFill>
          <a:blip r:embed="rId2"/>
          <a:stretch>
            <a:fillRect/>
          </a:stretch>
        </p:blipFill>
        <p:spPr>
          <a:xfrm>
            <a:off x="5736188" y="2474459"/>
            <a:ext cx="838285" cy="694579"/>
          </a:xfrm>
          <a:prstGeom prst="rect">
            <a:avLst/>
          </a:prstGeom>
        </p:spPr>
      </p:pic>
      <p:pic>
        <p:nvPicPr>
          <p:cNvPr id="33" name="Picture 32">
            <a:extLst>
              <a:ext uri="{FF2B5EF4-FFF2-40B4-BE49-F238E27FC236}">
                <a16:creationId xmlns:a16="http://schemas.microsoft.com/office/drawing/2014/main" id="{CA43F620-B72A-4925-A731-73BFC1391615}"/>
              </a:ext>
            </a:extLst>
          </p:cNvPr>
          <p:cNvPicPr>
            <a:picLocks noChangeAspect="1"/>
          </p:cNvPicPr>
          <p:nvPr/>
        </p:nvPicPr>
        <p:blipFill>
          <a:blip r:embed="rId3"/>
          <a:stretch>
            <a:fillRect/>
          </a:stretch>
        </p:blipFill>
        <p:spPr>
          <a:xfrm>
            <a:off x="5780156" y="2523891"/>
            <a:ext cx="773740" cy="610474"/>
          </a:xfrm>
          <a:prstGeom prst="rect">
            <a:avLst/>
          </a:prstGeom>
        </p:spPr>
      </p:pic>
      <p:pic>
        <p:nvPicPr>
          <p:cNvPr id="38" name="Picture 37">
            <a:extLst>
              <a:ext uri="{FF2B5EF4-FFF2-40B4-BE49-F238E27FC236}">
                <a16:creationId xmlns:a16="http://schemas.microsoft.com/office/drawing/2014/main" id="{3A82A354-B753-443F-8357-B660AE754E88}"/>
              </a:ext>
            </a:extLst>
          </p:cNvPr>
          <p:cNvPicPr>
            <a:picLocks noChangeAspect="1"/>
          </p:cNvPicPr>
          <p:nvPr/>
        </p:nvPicPr>
        <p:blipFill>
          <a:blip r:embed="rId2"/>
          <a:stretch>
            <a:fillRect/>
          </a:stretch>
        </p:blipFill>
        <p:spPr>
          <a:xfrm>
            <a:off x="6840567" y="2476087"/>
            <a:ext cx="838285" cy="694579"/>
          </a:xfrm>
          <a:prstGeom prst="rect">
            <a:avLst/>
          </a:prstGeom>
        </p:spPr>
      </p:pic>
      <p:pic>
        <p:nvPicPr>
          <p:cNvPr id="39" name="Picture 38">
            <a:extLst>
              <a:ext uri="{FF2B5EF4-FFF2-40B4-BE49-F238E27FC236}">
                <a16:creationId xmlns:a16="http://schemas.microsoft.com/office/drawing/2014/main" id="{A718C83F-2B7F-489A-A691-E281BAF0615E}"/>
              </a:ext>
            </a:extLst>
          </p:cNvPr>
          <p:cNvPicPr>
            <a:picLocks noChangeAspect="1"/>
          </p:cNvPicPr>
          <p:nvPr/>
        </p:nvPicPr>
        <p:blipFill>
          <a:blip r:embed="rId3"/>
          <a:stretch>
            <a:fillRect/>
          </a:stretch>
        </p:blipFill>
        <p:spPr>
          <a:xfrm>
            <a:off x="6884535" y="2525519"/>
            <a:ext cx="773740" cy="610474"/>
          </a:xfrm>
          <a:prstGeom prst="rect">
            <a:avLst/>
          </a:prstGeom>
        </p:spPr>
      </p:pic>
      <p:pic>
        <p:nvPicPr>
          <p:cNvPr id="40" name="Picture 39">
            <a:extLst>
              <a:ext uri="{FF2B5EF4-FFF2-40B4-BE49-F238E27FC236}">
                <a16:creationId xmlns:a16="http://schemas.microsoft.com/office/drawing/2014/main" id="{3E2A45DA-926F-434A-9C69-4C0C449B061E}"/>
              </a:ext>
            </a:extLst>
          </p:cNvPr>
          <p:cNvPicPr>
            <a:picLocks noChangeAspect="1"/>
          </p:cNvPicPr>
          <p:nvPr/>
        </p:nvPicPr>
        <p:blipFill>
          <a:blip r:embed="rId2"/>
          <a:stretch>
            <a:fillRect/>
          </a:stretch>
        </p:blipFill>
        <p:spPr>
          <a:xfrm>
            <a:off x="7941656" y="2470096"/>
            <a:ext cx="838285" cy="694579"/>
          </a:xfrm>
          <a:prstGeom prst="rect">
            <a:avLst/>
          </a:prstGeom>
        </p:spPr>
      </p:pic>
      <p:pic>
        <p:nvPicPr>
          <p:cNvPr id="41" name="Picture 40">
            <a:extLst>
              <a:ext uri="{FF2B5EF4-FFF2-40B4-BE49-F238E27FC236}">
                <a16:creationId xmlns:a16="http://schemas.microsoft.com/office/drawing/2014/main" id="{CE2C6E8B-672C-4786-ADC8-3B08BEE8B4FB}"/>
              </a:ext>
            </a:extLst>
          </p:cNvPr>
          <p:cNvPicPr>
            <a:picLocks noChangeAspect="1"/>
          </p:cNvPicPr>
          <p:nvPr/>
        </p:nvPicPr>
        <p:blipFill>
          <a:blip r:embed="rId3"/>
          <a:stretch>
            <a:fillRect/>
          </a:stretch>
        </p:blipFill>
        <p:spPr>
          <a:xfrm>
            <a:off x="7985624" y="2519528"/>
            <a:ext cx="773740" cy="610474"/>
          </a:xfrm>
          <a:prstGeom prst="rect">
            <a:avLst/>
          </a:prstGeom>
        </p:spPr>
      </p:pic>
      <p:sp>
        <p:nvSpPr>
          <p:cNvPr id="43" name="Left Brace 42">
            <a:extLst>
              <a:ext uri="{FF2B5EF4-FFF2-40B4-BE49-F238E27FC236}">
                <a16:creationId xmlns:a16="http://schemas.microsoft.com/office/drawing/2014/main" id="{64DABDE8-8E5B-4408-BA3A-1301C783C7B3}"/>
              </a:ext>
            </a:extLst>
          </p:cNvPr>
          <p:cNvSpPr/>
          <p:nvPr/>
        </p:nvSpPr>
        <p:spPr bwMode="auto">
          <a:xfrm rot="16200000">
            <a:off x="6467931" y="1239867"/>
            <a:ext cx="349091" cy="4274930"/>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4" name="Left Brace 43">
            <a:extLst>
              <a:ext uri="{FF2B5EF4-FFF2-40B4-BE49-F238E27FC236}">
                <a16:creationId xmlns:a16="http://schemas.microsoft.com/office/drawing/2014/main" id="{5A7948DC-0A73-496A-9E72-04266714FE55}"/>
              </a:ext>
            </a:extLst>
          </p:cNvPr>
          <p:cNvSpPr/>
          <p:nvPr/>
        </p:nvSpPr>
        <p:spPr bwMode="auto">
          <a:xfrm rot="10800000">
            <a:off x="5692313" y="4138391"/>
            <a:ext cx="349091" cy="1328024"/>
          </a:xfrm>
          <a:prstGeom prst="leftBrace">
            <a:avLst>
              <a:gd name="adj1" fmla="val 43068"/>
              <a:gd name="adj2" fmla="val 50000"/>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45" name="TextBox 44">
            <a:extLst>
              <a:ext uri="{FF2B5EF4-FFF2-40B4-BE49-F238E27FC236}">
                <a16:creationId xmlns:a16="http://schemas.microsoft.com/office/drawing/2014/main" id="{2A9ECC84-6B53-4FC3-8077-D58A53756C2E}"/>
              </a:ext>
            </a:extLst>
          </p:cNvPr>
          <p:cNvSpPr txBox="1"/>
          <p:nvPr/>
        </p:nvSpPr>
        <p:spPr>
          <a:xfrm>
            <a:off x="4182551" y="4141374"/>
            <a:ext cx="1499536" cy="1328023"/>
          </a:xfrm>
          <a:prstGeom prst="round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a:t>Insert MCNP </a:t>
            </a:r>
          </a:p>
          <a:p>
            <a:pPr algn="ctr"/>
            <a:r>
              <a:rPr lang="en-US" dirty="0"/>
              <a:t>Statistical Uncertainty</a:t>
            </a:r>
          </a:p>
        </p:txBody>
      </p:sp>
      <p:sp>
        <p:nvSpPr>
          <p:cNvPr id="46" name="Left Brace 45">
            <a:extLst>
              <a:ext uri="{FF2B5EF4-FFF2-40B4-BE49-F238E27FC236}">
                <a16:creationId xmlns:a16="http://schemas.microsoft.com/office/drawing/2014/main" id="{756970E4-1149-4823-9C9C-B14C5B868939}"/>
              </a:ext>
            </a:extLst>
          </p:cNvPr>
          <p:cNvSpPr/>
          <p:nvPr/>
        </p:nvSpPr>
        <p:spPr bwMode="auto">
          <a:xfrm rot="16200000">
            <a:off x="6430255" y="2171172"/>
            <a:ext cx="288440" cy="3872796"/>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7" name="TextBox 46">
            <a:extLst>
              <a:ext uri="{FF2B5EF4-FFF2-40B4-BE49-F238E27FC236}">
                <a16:creationId xmlns:a16="http://schemas.microsoft.com/office/drawing/2014/main" id="{4CBC6103-AED8-4240-9FD5-A9EF8E8D5AF0}"/>
              </a:ext>
            </a:extLst>
          </p:cNvPr>
          <p:cNvSpPr txBox="1"/>
          <p:nvPr/>
        </p:nvSpPr>
        <p:spPr>
          <a:xfrm>
            <a:off x="4638076" y="3574095"/>
            <a:ext cx="3872794" cy="408623"/>
          </a:xfrm>
          <a:prstGeom prst="round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dirty="0"/>
              <a:t>IRDFF Nuclear Data Covariance </a:t>
            </a:r>
          </a:p>
        </p:txBody>
      </p:sp>
    </p:spTree>
    <p:extLst>
      <p:ext uri="{BB962C8B-B14F-4D97-AF65-F5344CB8AC3E}">
        <p14:creationId xmlns:p14="http://schemas.microsoft.com/office/powerpoint/2010/main" val="4217602378"/>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52EC3828-2462-4856-9BC2-37D2053EEF58}"/>
              </a:ext>
            </a:extLst>
          </p:cNvPr>
          <p:cNvSpPr>
            <a:spLocks noGrp="1"/>
          </p:cNvSpPr>
          <p:nvPr>
            <p:ph idx="1"/>
          </p:nvPr>
        </p:nvSpPr>
        <p:spPr/>
        <p:txBody>
          <a:bodyPr/>
          <a:lstStyle/>
          <a:p>
            <a:r>
              <a:rPr lang="en-US" dirty="0"/>
              <a:t>Motivation </a:t>
            </a:r>
          </a:p>
          <a:p>
            <a:r>
              <a:rPr lang="en-US" dirty="0"/>
              <a:t>Objectives and Current Status</a:t>
            </a:r>
          </a:p>
          <a:p>
            <a:r>
              <a:rPr lang="en-US" dirty="0"/>
              <a:t>Prospectus Recap</a:t>
            </a:r>
          </a:p>
          <a:p>
            <a:r>
              <a:rPr lang="en-US" dirty="0"/>
              <a:t>Current Results  </a:t>
            </a:r>
          </a:p>
          <a:p>
            <a:r>
              <a:rPr lang="en-US" dirty="0"/>
              <a:t>Path Forward</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2</a:t>
            </a:fld>
            <a:endParaRPr lang="en-US"/>
          </a:p>
        </p:txBody>
      </p:sp>
    </p:spTree>
    <p:extLst>
      <p:ext uri="{BB962C8B-B14F-4D97-AF65-F5344CB8AC3E}">
        <p14:creationId xmlns:p14="http://schemas.microsoft.com/office/powerpoint/2010/main" val="165422961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Content Placeholder 25">
            <a:extLst>
              <a:ext uri="{FF2B5EF4-FFF2-40B4-BE49-F238E27FC236}">
                <a16:creationId xmlns:a16="http://schemas.microsoft.com/office/drawing/2014/main" id="{E4BB1663-CB31-484E-853D-D53129B86EF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85982" y="1117920"/>
            <a:ext cx="6578138" cy="4786228"/>
          </a:xfrm>
        </p:spPr>
      </p:pic>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sz="2800" dirty="0"/>
              <a:t>Current Results </a:t>
            </a:r>
            <a:br>
              <a:rPr lang="en-US" sz="2800" dirty="0"/>
            </a:br>
            <a:r>
              <a:rPr lang="en-US" sz="2800" dirty="0"/>
              <a:t>SSR Source Mapping to SCALE</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20</a:t>
            </a:fld>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31F3D64-A35A-4895-8930-38C330C531FB}"/>
                  </a:ext>
                </a:extLst>
              </p:cNvPr>
              <p:cNvSpPr txBox="1"/>
              <p:nvPr/>
            </p:nvSpPr>
            <p:spPr>
              <a:xfrm>
                <a:off x="2495973" y="2446338"/>
                <a:ext cx="1999828" cy="646331"/>
              </a:xfrm>
              <a:prstGeom prst="rect">
                <a:avLst/>
              </a:prstGeom>
              <a:solidFill>
                <a:schemeClr val="bg1"/>
              </a:solidFill>
              <a:ln>
                <a:solidFill>
                  <a:schemeClr val="tx1"/>
                </a:solidFill>
              </a:ln>
            </p:spPr>
            <p:txBody>
              <a:bodyPr wrap="square" rtlCol="0">
                <a:spAutoFit/>
              </a:bodyPr>
              <a:lstStyle/>
              <a:p>
                <a:pPr algn="ctr"/>
                <a:r>
                  <a:rPr lang="en-US" dirty="0"/>
                  <a:t>Below 52 keV </a:t>
                </a:r>
                <a14:m>
                  <m:oMath xmlns:m="http://schemas.openxmlformats.org/officeDocument/2006/math">
                    <m:r>
                      <a:rPr lang="en-US" b="0" i="1" smtClean="0">
                        <a:latin typeface="Cambria Math" panose="02040503050406030204" pitchFamily="18" charset="0"/>
                      </a:rPr>
                      <m:t>&lt;</m:t>
                    </m:r>
                  </m:oMath>
                </a14:m>
                <a:r>
                  <a:rPr lang="en-US" dirty="0"/>
                  <a:t> 1.2% total fluence </a:t>
                </a:r>
              </a:p>
            </p:txBody>
          </p:sp>
        </mc:Choice>
        <mc:Fallback xmlns="">
          <p:sp>
            <p:nvSpPr>
              <p:cNvPr id="12" name="TextBox 11">
                <a:extLst>
                  <a:ext uri="{FF2B5EF4-FFF2-40B4-BE49-F238E27FC236}">
                    <a16:creationId xmlns:a16="http://schemas.microsoft.com/office/drawing/2014/main" id="{031F3D64-A35A-4895-8930-38C330C531FB}"/>
                  </a:ext>
                </a:extLst>
              </p:cNvPr>
              <p:cNvSpPr txBox="1">
                <a:spLocks noRot="1" noChangeAspect="1" noMove="1" noResize="1" noEditPoints="1" noAdjustHandles="1" noChangeArrowheads="1" noChangeShapeType="1" noTextEdit="1"/>
              </p:cNvSpPr>
              <p:nvPr/>
            </p:nvSpPr>
            <p:spPr>
              <a:xfrm>
                <a:off x="2495973" y="2446338"/>
                <a:ext cx="1999828" cy="646331"/>
              </a:xfrm>
              <a:prstGeom prst="rect">
                <a:avLst/>
              </a:prstGeom>
              <a:blipFill>
                <a:blip r:embed="rId3"/>
                <a:stretch>
                  <a:fillRect l="-2115" t="-3704" r="-5136" b="-12963"/>
                </a:stretch>
              </a:blipFill>
              <a:ln>
                <a:solidFill>
                  <a:schemeClr val="tx1"/>
                </a:solid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C3A0B698-FDE1-4D80-84EC-C075583AD391}"/>
              </a:ext>
            </a:extLst>
          </p:cNvPr>
          <p:cNvSpPr txBox="1"/>
          <p:nvPr/>
        </p:nvSpPr>
        <p:spPr>
          <a:xfrm>
            <a:off x="4305300" y="4348579"/>
            <a:ext cx="2950782" cy="646331"/>
          </a:xfrm>
          <a:prstGeom prst="rect">
            <a:avLst/>
          </a:prstGeom>
          <a:solidFill>
            <a:schemeClr val="bg1"/>
          </a:solidFill>
          <a:ln>
            <a:solidFill>
              <a:schemeClr val="tx1"/>
            </a:solidFill>
          </a:ln>
        </p:spPr>
        <p:txBody>
          <a:bodyPr wrap="square" rtlCol="0">
            <a:spAutoFit/>
          </a:bodyPr>
          <a:lstStyle/>
          <a:p>
            <a:r>
              <a:rPr lang="en-US" dirty="0">
                <a:latin typeface="Arial" panose="020B0604020202020204" pitchFamily="34" charset="0"/>
                <a:cs typeface="Arial" panose="020B0604020202020204" pitchFamily="34" charset="0"/>
              </a:rPr>
              <a:t>r(</a:t>
            </a:r>
            <a:r>
              <a:rPr lang="en-US" dirty="0" err="1">
                <a:latin typeface="Arial" panose="020B0604020202020204" pitchFamily="34" charset="0"/>
                <a:cs typeface="Arial" panose="020B0604020202020204" pitchFamily="34" charset="0"/>
              </a:rPr>
              <a:t>MCNP,Obj</a:t>
            </a:r>
            <a:r>
              <a:rPr lang="en-US" dirty="0">
                <a:latin typeface="Arial" panose="020B0604020202020204" pitchFamily="34" charset="0"/>
                <a:cs typeface="Arial" panose="020B0604020202020204" pitchFamily="34" charset="0"/>
              </a:rPr>
              <a:t>) = 0.90</a:t>
            </a:r>
          </a:p>
          <a:p>
            <a:r>
              <a:rPr lang="en-US" dirty="0">
                <a:latin typeface="Arial" panose="020B0604020202020204" pitchFamily="34" charset="0"/>
                <a:cs typeface="Arial" panose="020B0604020202020204" pitchFamily="34" charset="0"/>
              </a:rPr>
              <a:t>r(MCNP,SCALE)= 0.9999</a:t>
            </a:r>
          </a:p>
        </p:txBody>
      </p:sp>
      <p:sp>
        <p:nvSpPr>
          <p:cNvPr id="14" name="Arrow: Left 13">
            <a:extLst>
              <a:ext uri="{FF2B5EF4-FFF2-40B4-BE49-F238E27FC236}">
                <a16:creationId xmlns:a16="http://schemas.microsoft.com/office/drawing/2014/main" id="{17249825-AC2D-435E-BA29-97FA5444C32D}"/>
              </a:ext>
            </a:extLst>
          </p:cNvPr>
          <p:cNvSpPr/>
          <p:nvPr/>
        </p:nvSpPr>
        <p:spPr>
          <a:xfrm>
            <a:off x="4571999" y="2446338"/>
            <a:ext cx="889001" cy="146573"/>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450D904-B206-48AC-8FBC-859C2D193E83}"/>
              </a:ext>
            </a:extLst>
          </p:cNvPr>
          <p:cNvSpPr txBox="1"/>
          <p:nvPr/>
        </p:nvSpPr>
        <p:spPr>
          <a:xfrm>
            <a:off x="955502" y="5953057"/>
            <a:ext cx="5172286" cy="369332"/>
          </a:xfrm>
          <a:prstGeom prst="rect">
            <a:avLst/>
          </a:prstGeom>
          <a:noFill/>
        </p:spPr>
        <p:txBody>
          <a:bodyPr wrap="square" rtlCol="0">
            <a:spAutoFit/>
          </a:bodyPr>
          <a:lstStyle/>
          <a:p>
            <a:r>
              <a:rPr lang="en-US" dirty="0"/>
              <a:t>Pearson Correlation Coefficient: </a:t>
            </a:r>
          </a:p>
        </p:txBody>
      </p:sp>
      <p:pic>
        <p:nvPicPr>
          <p:cNvPr id="22" name="Picture 21">
            <a:extLst>
              <a:ext uri="{FF2B5EF4-FFF2-40B4-BE49-F238E27FC236}">
                <a16:creationId xmlns:a16="http://schemas.microsoft.com/office/drawing/2014/main" id="{E270CE6E-AABD-4DF5-A9F3-AA57E729C46D}"/>
              </a:ext>
            </a:extLst>
          </p:cNvPr>
          <p:cNvPicPr>
            <a:picLocks noChangeAspect="1"/>
          </p:cNvPicPr>
          <p:nvPr/>
        </p:nvPicPr>
        <p:blipFill>
          <a:blip r:embed="rId4"/>
          <a:stretch>
            <a:fillRect/>
          </a:stretch>
        </p:blipFill>
        <p:spPr>
          <a:xfrm>
            <a:off x="4389389" y="5857858"/>
            <a:ext cx="3688332" cy="559731"/>
          </a:xfrm>
          <a:prstGeom prst="rect">
            <a:avLst/>
          </a:prstGeom>
        </p:spPr>
      </p:pic>
    </p:spTree>
    <p:extLst>
      <p:ext uri="{BB962C8B-B14F-4D97-AF65-F5344CB8AC3E}">
        <p14:creationId xmlns:p14="http://schemas.microsoft.com/office/powerpoint/2010/main" val="129036238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a:extLst>
              <a:ext uri="{FF2B5EF4-FFF2-40B4-BE49-F238E27FC236}">
                <a16:creationId xmlns:a16="http://schemas.microsoft.com/office/drawing/2014/main" id="{6A23C94E-03E0-49DC-9903-452871DEE0BD}"/>
              </a:ext>
            </a:extLst>
          </p:cNvPr>
          <p:cNvPicPr>
            <a:picLocks noGrp="1" noChangeAspect="1"/>
          </p:cNvPicPr>
          <p:nvPr>
            <p:ph idx="1"/>
          </p:nvPr>
        </p:nvPicPr>
        <p:blipFill>
          <a:blip r:embed="rId2"/>
          <a:stretch>
            <a:fillRect/>
          </a:stretch>
        </p:blipFill>
        <p:spPr>
          <a:xfrm>
            <a:off x="-9706" y="2061997"/>
            <a:ext cx="4593493" cy="3299445"/>
          </a:xfrm>
          <a:prstGeom prst="rect">
            <a:avLst/>
          </a:prstGeom>
        </p:spPr>
      </p:pic>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sz="2800" dirty="0"/>
              <a:t>SCALE SAMPLER Fluence Results</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21</a:t>
            </a:fld>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31F3D64-A35A-4895-8930-38C330C531FB}"/>
                  </a:ext>
                </a:extLst>
              </p:cNvPr>
              <p:cNvSpPr txBox="1"/>
              <p:nvPr/>
            </p:nvSpPr>
            <p:spPr>
              <a:xfrm>
                <a:off x="2390595" y="3857274"/>
                <a:ext cx="1905000" cy="923330"/>
              </a:xfrm>
              <a:prstGeom prst="rect">
                <a:avLst/>
              </a:prstGeom>
              <a:solidFill>
                <a:schemeClr val="bg1"/>
              </a:solidFill>
              <a:ln>
                <a:solidFill>
                  <a:schemeClr val="tx1"/>
                </a:solidFill>
              </a:ln>
            </p:spPr>
            <p:txBody>
              <a:bodyPr wrap="square" rtlCol="0">
                <a:spAutoFit/>
              </a:bodyPr>
              <a:lstStyle/>
              <a:p>
                <a:pPr algn="ctr"/>
                <a:r>
                  <a:rPr lang="en-US" dirty="0"/>
                  <a:t>Below 1 keV </a:t>
                </a:r>
                <a14:m>
                  <m:oMath xmlns:m="http://schemas.openxmlformats.org/officeDocument/2006/math">
                    <m:r>
                      <a:rPr lang="en-US" b="0" i="1" smtClean="0">
                        <a:latin typeface="Cambria Math" panose="02040503050406030204" pitchFamily="18" charset="0"/>
                      </a:rPr>
                      <m:t>&lt;</m:t>
                    </m:r>
                  </m:oMath>
                </a14:m>
                <a:r>
                  <a:rPr lang="en-US" dirty="0"/>
                  <a:t> 0.02% total fluence </a:t>
                </a:r>
              </a:p>
            </p:txBody>
          </p:sp>
        </mc:Choice>
        <mc:Fallback xmlns="">
          <p:sp>
            <p:nvSpPr>
              <p:cNvPr id="12" name="TextBox 11">
                <a:extLst>
                  <a:ext uri="{FF2B5EF4-FFF2-40B4-BE49-F238E27FC236}">
                    <a16:creationId xmlns:a16="http://schemas.microsoft.com/office/drawing/2014/main" id="{031F3D64-A35A-4895-8930-38C330C531FB}"/>
                  </a:ext>
                </a:extLst>
              </p:cNvPr>
              <p:cNvSpPr txBox="1">
                <a:spLocks noRot="1" noChangeAspect="1" noMove="1" noResize="1" noEditPoints="1" noAdjustHandles="1" noChangeArrowheads="1" noChangeShapeType="1" noTextEdit="1"/>
              </p:cNvSpPr>
              <p:nvPr/>
            </p:nvSpPr>
            <p:spPr>
              <a:xfrm>
                <a:off x="2390595" y="3857274"/>
                <a:ext cx="1905000" cy="923330"/>
              </a:xfrm>
              <a:prstGeom prst="rect">
                <a:avLst/>
              </a:prstGeom>
              <a:blipFill>
                <a:blip r:embed="rId3"/>
                <a:stretch>
                  <a:fillRect t="-3268" b="-9150"/>
                </a:stretch>
              </a:blipFill>
              <a:ln>
                <a:solidFill>
                  <a:schemeClr val="tx1"/>
                </a:solidFill>
              </a:ln>
            </p:spPr>
            <p:txBody>
              <a:bodyPr/>
              <a:lstStyle/>
              <a:p>
                <a:r>
                  <a:rPr lang="en-US">
                    <a:noFill/>
                  </a:rPr>
                  <a:t> </a:t>
                </a:r>
              </a:p>
            </p:txBody>
          </p:sp>
        </mc:Fallback>
      </mc:AlternateContent>
      <p:sp>
        <p:nvSpPr>
          <p:cNvPr id="14" name="Arrow: Left 13">
            <a:extLst>
              <a:ext uri="{FF2B5EF4-FFF2-40B4-BE49-F238E27FC236}">
                <a16:creationId xmlns:a16="http://schemas.microsoft.com/office/drawing/2014/main" id="{17249825-AC2D-435E-BA29-97FA5444C32D}"/>
              </a:ext>
            </a:extLst>
          </p:cNvPr>
          <p:cNvSpPr/>
          <p:nvPr/>
        </p:nvSpPr>
        <p:spPr>
          <a:xfrm>
            <a:off x="1285695" y="3719273"/>
            <a:ext cx="914400" cy="146573"/>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ECAF8D7-B9E5-4434-B463-9DFB96C6EA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38495" y="2105827"/>
            <a:ext cx="4505505" cy="3226893"/>
          </a:xfrm>
          <a:prstGeom prst="rect">
            <a:avLst/>
          </a:prstGeom>
        </p:spPr>
      </p:pic>
      <p:sp>
        <p:nvSpPr>
          <p:cNvPr id="8" name="Rectangle 7">
            <a:extLst>
              <a:ext uri="{FF2B5EF4-FFF2-40B4-BE49-F238E27FC236}">
                <a16:creationId xmlns:a16="http://schemas.microsoft.com/office/drawing/2014/main" id="{D24CC9A4-F224-4C6C-8BA0-D4A5087FF15B}"/>
              </a:ext>
            </a:extLst>
          </p:cNvPr>
          <p:cNvSpPr/>
          <p:nvPr/>
        </p:nvSpPr>
        <p:spPr>
          <a:xfrm>
            <a:off x="914400" y="1780204"/>
            <a:ext cx="8153400" cy="369332"/>
          </a:xfrm>
          <a:prstGeom prst="rect">
            <a:avLst/>
          </a:prstGeom>
        </p:spPr>
        <p:txBody>
          <a:bodyPr wrap="square">
            <a:spAutoFit/>
          </a:bodyPr>
          <a:lstStyle/>
          <a:p>
            <a:r>
              <a:rPr lang="en-US" dirty="0"/>
              <a:t>Fluence Spectra Comparison                                 Fluence Uncertainty</a:t>
            </a:r>
          </a:p>
        </p:txBody>
      </p:sp>
      <p:sp>
        <p:nvSpPr>
          <p:cNvPr id="9" name="TextBox 8">
            <a:extLst>
              <a:ext uri="{FF2B5EF4-FFF2-40B4-BE49-F238E27FC236}">
                <a16:creationId xmlns:a16="http://schemas.microsoft.com/office/drawing/2014/main" id="{F282FBC9-FE6A-40F6-ADC7-4FA7D1A0A716}"/>
              </a:ext>
            </a:extLst>
          </p:cNvPr>
          <p:cNvSpPr txBox="1"/>
          <p:nvPr/>
        </p:nvSpPr>
        <p:spPr>
          <a:xfrm>
            <a:off x="228600" y="5332720"/>
            <a:ext cx="3048000" cy="369332"/>
          </a:xfrm>
          <a:prstGeom prst="rect">
            <a:avLst/>
          </a:prstGeom>
          <a:noFill/>
        </p:spPr>
        <p:txBody>
          <a:bodyPr wrap="square" rtlCol="0">
            <a:spAutoFit/>
          </a:bodyPr>
          <a:lstStyle/>
          <a:p>
            <a:r>
              <a:rPr lang="en-US" dirty="0"/>
              <a:t>118 Samples from Sampler  </a:t>
            </a:r>
          </a:p>
        </p:txBody>
      </p:sp>
    </p:spTree>
    <p:extLst>
      <p:ext uri="{BB962C8B-B14F-4D97-AF65-F5344CB8AC3E}">
        <p14:creationId xmlns:p14="http://schemas.microsoft.com/office/powerpoint/2010/main" val="178021839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sz="2800" dirty="0"/>
              <a:t>Test Case - Mapping SAMPLER Uncertainty to alternate bin structure </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22</a:t>
            </a:fld>
            <a:endParaRPr lang="en-US"/>
          </a:p>
        </p:txBody>
      </p:sp>
      <p:sp>
        <p:nvSpPr>
          <p:cNvPr id="18" name="Content Placeholder 2">
            <a:extLst>
              <a:ext uri="{FF2B5EF4-FFF2-40B4-BE49-F238E27FC236}">
                <a16:creationId xmlns:a16="http://schemas.microsoft.com/office/drawing/2014/main" id="{8888A602-9247-48C6-8EB6-743485697C7B}"/>
              </a:ext>
            </a:extLst>
          </p:cNvPr>
          <p:cNvSpPr txBox="1">
            <a:spLocks/>
          </p:cNvSpPr>
          <p:nvPr/>
        </p:nvSpPr>
        <p:spPr>
          <a:xfrm>
            <a:off x="0" y="1176861"/>
            <a:ext cx="8915400" cy="4876800"/>
          </a:xfrm>
          <a:prstGeom prst="rect">
            <a:avLst/>
          </a:prstGeom>
        </p:spPr>
        <p:txBody>
          <a:bodyPr/>
          <a:lst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buFont typeface="Wingdings" pitchFamily="2" charset="2"/>
              <a:buChar char="§"/>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a:lstStyle>
          <a:p>
            <a:r>
              <a:rPr lang="en-US" sz="1800" kern="0" baseline="30000" dirty="0"/>
              <a:t>58</a:t>
            </a:r>
            <a:r>
              <a:rPr lang="en-US" sz="1800" kern="0" dirty="0"/>
              <a:t>Ni(n,2n) comparison between SCALE 252 Group and CE</a:t>
            </a:r>
          </a:p>
          <a:p>
            <a:r>
              <a:rPr lang="en-US" sz="1800" kern="0" dirty="0"/>
              <a:t>1 n/cm</a:t>
            </a:r>
            <a:r>
              <a:rPr lang="en-US" sz="1800" kern="0" baseline="30000" dirty="0"/>
              <a:t>2</a:t>
            </a:r>
            <a:r>
              <a:rPr lang="en-US" sz="1800" kern="0" dirty="0"/>
              <a:t>-s flux scaled by bin width from 12.4 – 14 MeV  </a:t>
            </a:r>
          </a:p>
          <a:p>
            <a:pPr marL="0" indent="0">
              <a:buNone/>
            </a:pPr>
            <a:r>
              <a:rPr lang="en-US" sz="2000" kern="0" dirty="0"/>
              <a:t> </a:t>
            </a:r>
          </a:p>
        </p:txBody>
      </p:sp>
      <p:sp>
        <p:nvSpPr>
          <p:cNvPr id="19" name="Content Placeholder 2">
            <a:extLst>
              <a:ext uri="{FF2B5EF4-FFF2-40B4-BE49-F238E27FC236}">
                <a16:creationId xmlns:a16="http://schemas.microsoft.com/office/drawing/2014/main" id="{F31930FB-E040-499C-A084-05BB6398E428}"/>
              </a:ext>
            </a:extLst>
          </p:cNvPr>
          <p:cNvSpPr txBox="1">
            <a:spLocks/>
          </p:cNvSpPr>
          <p:nvPr/>
        </p:nvSpPr>
        <p:spPr>
          <a:xfrm>
            <a:off x="4890530" y="2590800"/>
            <a:ext cx="3429000" cy="3783255"/>
          </a:xfrm>
          <a:prstGeom prst="rect">
            <a:avLst/>
          </a:prstGeom>
        </p:spPr>
        <p:txBody>
          <a:bodyPr/>
          <a:lst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buFont typeface="Wingdings" pitchFamily="2" charset="2"/>
              <a:buChar char="§"/>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a:lstStyle>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p:txBody>
      </p:sp>
      <p:pic>
        <p:nvPicPr>
          <p:cNvPr id="7" name="Picture 6">
            <a:extLst>
              <a:ext uri="{FF2B5EF4-FFF2-40B4-BE49-F238E27FC236}">
                <a16:creationId xmlns:a16="http://schemas.microsoft.com/office/drawing/2014/main" id="{17E77C1F-F6B8-4C95-9F5A-A9B88F326C75}"/>
              </a:ext>
            </a:extLst>
          </p:cNvPr>
          <p:cNvPicPr>
            <a:picLocks noChangeAspect="1"/>
          </p:cNvPicPr>
          <p:nvPr/>
        </p:nvPicPr>
        <p:blipFill>
          <a:blip r:embed="rId3"/>
          <a:stretch>
            <a:fillRect/>
          </a:stretch>
        </p:blipFill>
        <p:spPr>
          <a:xfrm>
            <a:off x="5080" y="1828800"/>
            <a:ext cx="3021035" cy="2148729"/>
          </a:xfrm>
          <a:prstGeom prst="rect">
            <a:avLst/>
          </a:prstGeom>
        </p:spPr>
      </p:pic>
      <p:pic>
        <p:nvPicPr>
          <p:cNvPr id="8" name="Picture 7">
            <a:extLst>
              <a:ext uri="{FF2B5EF4-FFF2-40B4-BE49-F238E27FC236}">
                <a16:creationId xmlns:a16="http://schemas.microsoft.com/office/drawing/2014/main" id="{6EE26BEA-5BEE-49AA-8FBD-371E25D74716}"/>
              </a:ext>
            </a:extLst>
          </p:cNvPr>
          <p:cNvPicPr>
            <a:picLocks noChangeAspect="1"/>
          </p:cNvPicPr>
          <p:nvPr/>
        </p:nvPicPr>
        <p:blipFill>
          <a:blip r:embed="rId4"/>
          <a:stretch>
            <a:fillRect/>
          </a:stretch>
        </p:blipFill>
        <p:spPr>
          <a:xfrm>
            <a:off x="5080" y="4329516"/>
            <a:ext cx="3021035" cy="2164250"/>
          </a:xfrm>
          <a:prstGeom prst="rect">
            <a:avLst/>
          </a:prstGeom>
        </p:spPr>
      </p:pic>
    </p:spTree>
    <p:extLst>
      <p:ext uri="{BB962C8B-B14F-4D97-AF65-F5344CB8AC3E}">
        <p14:creationId xmlns:p14="http://schemas.microsoft.com/office/powerpoint/2010/main" val="420648226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sz="2800" dirty="0"/>
              <a:t>Test Case - Mapping SAMPLER Uncertainty to alternate bin structure </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23</a:t>
            </a:fld>
            <a:endParaRPr lang="en-US"/>
          </a:p>
        </p:txBody>
      </p:sp>
      <p:sp>
        <p:nvSpPr>
          <p:cNvPr id="18" name="Content Placeholder 2">
            <a:extLst>
              <a:ext uri="{FF2B5EF4-FFF2-40B4-BE49-F238E27FC236}">
                <a16:creationId xmlns:a16="http://schemas.microsoft.com/office/drawing/2014/main" id="{8888A602-9247-48C6-8EB6-743485697C7B}"/>
              </a:ext>
            </a:extLst>
          </p:cNvPr>
          <p:cNvSpPr txBox="1">
            <a:spLocks/>
          </p:cNvSpPr>
          <p:nvPr/>
        </p:nvSpPr>
        <p:spPr>
          <a:xfrm>
            <a:off x="0" y="1176861"/>
            <a:ext cx="8915400" cy="4876800"/>
          </a:xfrm>
          <a:prstGeom prst="rect">
            <a:avLst/>
          </a:prstGeom>
        </p:spPr>
        <p:txBody>
          <a:bodyPr/>
          <a:lst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buFont typeface="Wingdings" pitchFamily="2" charset="2"/>
              <a:buChar char="§"/>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a:lstStyle>
          <a:p>
            <a:r>
              <a:rPr lang="en-US" sz="1800" kern="0" baseline="30000" dirty="0"/>
              <a:t>58</a:t>
            </a:r>
            <a:r>
              <a:rPr lang="en-US" sz="1800" kern="0" dirty="0"/>
              <a:t>Ni(n,2n) comparison between SCALE 252 Group and CE</a:t>
            </a:r>
          </a:p>
          <a:p>
            <a:r>
              <a:rPr lang="en-US" sz="1800" kern="0" dirty="0"/>
              <a:t>1 n/cm</a:t>
            </a:r>
            <a:r>
              <a:rPr lang="en-US" sz="1800" kern="0" baseline="30000" dirty="0"/>
              <a:t>2</a:t>
            </a:r>
            <a:r>
              <a:rPr lang="en-US" sz="1800" kern="0" dirty="0"/>
              <a:t>-s flux scaled by bin width from 12.4 – 14 MeV  </a:t>
            </a:r>
          </a:p>
          <a:p>
            <a:pPr marL="0" indent="0">
              <a:buNone/>
            </a:pPr>
            <a:r>
              <a:rPr lang="en-US" sz="2000" kern="0" dirty="0"/>
              <a:t> </a:t>
            </a:r>
          </a:p>
        </p:txBody>
      </p:sp>
      <p:sp>
        <p:nvSpPr>
          <p:cNvPr id="19" name="Content Placeholder 2">
            <a:extLst>
              <a:ext uri="{FF2B5EF4-FFF2-40B4-BE49-F238E27FC236}">
                <a16:creationId xmlns:a16="http://schemas.microsoft.com/office/drawing/2014/main" id="{F31930FB-E040-499C-A084-05BB6398E428}"/>
              </a:ext>
            </a:extLst>
          </p:cNvPr>
          <p:cNvSpPr txBox="1">
            <a:spLocks/>
          </p:cNvSpPr>
          <p:nvPr/>
        </p:nvSpPr>
        <p:spPr>
          <a:xfrm>
            <a:off x="4890530" y="2590800"/>
            <a:ext cx="3429000" cy="3783255"/>
          </a:xfrm>
          <a:prstGeom prst="rect">
            <a:avLst/>
          </a:prstGeom>
        </p:spPr>
        <p:txBody>
          <a:bodyPr/>
          <a:lst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buFont typeface="Wingdings" pitchFamily="2" charset="2"/>
              <a:buChar char="§"/>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a:lstStyle>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p:txBody>
      </p:sp>
      <p:pic>
        <p:nvPicPr>
          <p:cNvPr id="7" name="Picture 6">
            <a:extLst>
              <a:ext uri="{FF2B5EF4-FFF2-40B4-BE49-F238E27FC236}">
                <a16:creationId xmlns:a16="http://schemas.microsoft.com/office/drawing/2014/main" id="{17E77C1F-F6B8-4C95-9F5A-A9B88F326C75}"/>
              </a:ext>
            </a:extLst>
          </p:cNvPr>
          <p:cNvPicPr>
            <a:picLocks noChangeAspect="1"/>
          </p:cNvPicPr>
          <p:nvPr/>
        </p:nvPicPr>
        <p:blipFill>
          <a:blip r:embed="rId3"/>
          <a:stretch>
            <a:fillRect/>
          </a:stretch>
        </p:blipFill>
        <p:spPr>
          <a:xfrm>
            <a:off x="5080" y="1828800"/>
            <a:ext cx="3021035" cy="2148729"/>
          </a:xfrm>
          <a:prstGeom prst="rect">
            <a:avLst/>
          </a:prstGeom>
        </p:spPr>
      </p:pic>
      <p:pic>
        <p:nvPicPr>
          <p:cNvPr id="8" name="Picture 7">
            <a:extLst>
              <a:ext uri="{FF2B5EF4-FFF2-40B4-BE49-F238E27FC236}">
                <a16:creationId xmlns:a16="http://schemas.microsoft.com/office/drawing/2014/main" id="{6EE26BEA-5BEE-49AA-8FBD-371E25D74716}"/>
              </a:ext>
            </a:extLst>
          </p:cNvPr>
          <p:cNvPicPr>
            <a:picLocks noChangeAspect="1"/>
          </p:cNvPicPr>
          <p:nvPr/>
        </p:nvPicPr>
        <p:blipFill>
          <a:blip r:embed="rId4"/>
          <a:stretch>
            <a:fillRect/>
          </a:stretch>
        </p:blipFill>
        <p:spPr>
          <a:xfrm>
            <a:off x="5080" y="4329516"/>
            <a:ext cx="3021035" cy="2164250"/>
          </a:xfrm>
          <a:prstGeom prst="rect">
            <a:avLst/>
          </a:prstGeom>
        </p:spPr>
      </p:pic>
      <p:pic>
        <p:nvPicPr>
          <p:cNvPr id="9" name="Picture 8">
            <a:extLst>
              <a:ext uri="{FF2B5EF4-FFF2-40B4-BE49-F238E27FC236}">
                <a16:creationId xmlns:a16="http://schemas.microsoft.com/office/drawing/2014/main" id="{6C841802-5784-490F-A511-C153E23C49F5}"/>
              </a:ext>
            </a:extLst>
          </p:cNvPr>
          <p:cNvPicPr>
            <a:picLocks noChangeAspect="1"/>
          </p:cNvPicPr>
          <p:nvPr/>
        </p:nvPicPr>
        <p:blipFill>
          <a:blip r:embed="rId5"/>
          <a:stretch>
            <a:fillRect/>
          </a:stretch>
        </p:blipFill>
        <p:spPr>
          <a:xfrm>
            <a:off x="4077683" y="1828800"/>
            <a:ext cx="3048713" cy="2143934"/>
          </a:xfrm>
          <a:prstGeom prst="rect">
            <a:avLst/>
          </a:prstGeom>
        </p:spPr>
      </p:pic>
      <p:sp>
        <p:nvSpPr>
          <p:cNvPr id="10" name="TextBox 9">
            <a:extLst>
              <a:ext uri="{FF2B5EF4-FFF2-40B4-BE49-F238E27FC236}">
                <a16:creationId xmlns:a16="http://schemas.microsoft.com/office/drawing/2014/main" id="{6EC4D2F8-3BC9-48B1-9D5B-1D0C6C1FFEEA}"/>
              </a:ext>
            </a:extLst>
          </p:cNvPr>
          <p:cNvSpPr txBox="1"/>
          <p:nvPr/>
        </p:nvSpPr>
        <p:spPr>
          <a:xfrm>
            <a:off x="7260701" y="2286328"/>
            <a:ext cx="1566113" cy="923330"/>
          </a:xfrm>
          <a:prstGeom prst="rect">
            <a:avLst/>
          </a:prstGeom>
          <a:noFill/>
        </p:spPr>
        <p:txBody>
          <a:bodyPr wrap="square" rtlCol="0">
            <a:spAutoFit/>
          </a:bodyPr>
          <a:lstStyle/>
          <a:p>
            <a:r>
              <a:rPr lang="en-US" dirty="0"/>
              <a:t>Ni-58 (n,2n) SAMPLER Samples </a:t>
            </a:r>
          </a:p>
        </p:txBody>
      </p:sp>
      <p:cxnSp>
        <p:nvCxnSpPr>
          <p:cNvPr id="6" name="Straight Arrow Connector 5">
            <a:extLst>
              <a:ext uri="{FF2B5EF4-FFF2-40B4-BE49-F238E27FC236}">
                <a16:creationId xmlns:a16="http://schemas.microsoft.com/office/drawing/2014/main" id="{574B04DB-FDE2-47FA-B274-172650B65F66}"/>
              </a:ext>
            </a:extLst>
          </p:cNvPr>
          <p:cNvCxnSpPr>
            <a:cxnSpLocks/>
            <a:stCxn id="7" idx="3"/>
            <a:endCxn id="9" idx="1"/>
          </p:cNvCxnSpPr>
          <p:nvPr/>
        </p:nvCxnSpPr>
        <p:spPr bwMode="auto">
          <a:xfrm flipV="1">
            <a:off x="3026115" y="2900767"/>
            <a:ext cx="1051568" cy="239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E57966C0-28D0-4061-9DEE-D98515FF692C}"/>
              </a:ext>
            </a:extLst>
          </p:cNvPr>
          <p:cNvCxnSpPr>
            <a:cxnSpLocks/>
            <a:stCxn id="8" idx="3"/>
            <a:endCxn id="9" idx="1"/>
          </p:cNvCxnSpPr>
          <p:nvPr/>
        </p:nvCxnSpPr>
        <p:spPr bwMode="auto">
          <a:xfrm flipV="1">
            <a:off x="3026115" y="2900767"/>
            <a:ext cx="1051568" cy="251087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0" name="TextBox 39">
            <a:extLst>
              <a:ext uri="{FF2B5EF4-FFF2-40B4-BE49-F238E27FC236}">
                <a16:creationId xmlns:a16="http://schemas.microsoft.com/office/drawing/2014/main" id="{1500EDAA-BC2D-4347-9CD7-D58F3A8D1313}"/>
              </a:ext>
            </a:extLst>
          </p:cNvPr>
          <p:cNvSpPr txBox="1"/>
          <p:nvPr/>
        </p:nvSpPr>
        <p:spPr>
          <a:xfrm rot="17629617">
            <a:off x="2219793" y="3788068"/>
            <a:ext cx="2514600" cy="369332"/>
          </a:xfrm>
          <a:prstGeom prst="rect">
            <a:avLst/>
          </a:prstGeom>
          <a:noFill/>
        </p:spPr>
        <p:txBody>
          <a:bodyPr wrap="square" rtlCol="0">
            <a:spAutoFit/>
          </a:bodyPr>
          <a:lstStyle/>
          <a:p>
            <a:r>
              <a:rPr lang="en-US" dirty="0"/>
              <a:t>Sample Cross-section</a:t>
            </a:r>
          </a:p>
        </p:txBody>
      </p:sp>
      <p:cxnSp>
        <p:nvCxnSpPr>
          <p:cNvPr id="50" name="Straight Arrow Connector 49">
            <a:extLst>
              <a:ext uri="{FF2B5EF4-FFF2-40B4-BE49-F238E27FC236}">
                <a16:creationId xmlns:a16="http://schemas.microsoft.com/office/drawing/2014/main" id="{5153AA41-38B2-4933-A2BA-AB3B3B3170A6}"/>
              </a:ext>
            </a:extLst>
          </p:cNvPr>
          <p:cNvCxnSpPr>
            <a:cxnSpLocks/>
          </p:cNvCxnSpPr>
          <p:nvPr/>
        </p:nvCxnSpPr>
        <p:spPr bwMode="auto">
          <a:xfrm flipH="1">
            <a:off x="7025505" y="2867673"/>
            <a:ext cx="28299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1946142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sz="2800" dirty="0"/>
              <a:t>Test Case - Mapping SAMPLER Uncertainty to alternate bin structure </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24</a:t>
            </a:fld>
            <a:endParaRPr lang="en-US"/>
          </a:p>
        </p:txBody>
      </p:sp>
      <p:sp>
        <p:nvSpPr>
          <p:cNvPr id="18" name="Content Placeholder 2">
            <a:extLst>
              <a:ext uri="{FF2B5EF4-FFF2-40B4-BE49-F238E27FC236}">
                <a16:creationId xmlns:a16="http://schemas.microsoft.com/office/drawing/2014/main" id="{8888A602-9247-48C6-8EB6-743485697C7B}"/>
              </a:ext>
            </a:extLst>
          </p:cNvPr>
          <p:cNvSpPr txBox="1">
            <a:spLocks/>
          </p:cNvSpPr>
          <p:nvPr/>
        </p:nvSpPr>
        <p:spPr>
          <a:xfrm>
            <a:off x="0" y="1176861"/>
            <a:ext cx="8915400" cy="4876800"/>
          </a:xfrm>
          <a:prstGeom prst="rect">
            <a:avLst/>
          </a:prstGeom>
        </p:spPr>
        <p:txBody>
          <a:bodyPr/>
          <a:lst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buFont typeface="Wingdings" pitchFamily="2" charset="2"/>
              <a:buChar char="§"/>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a:lstStyle>
          <a:p>
            <a:r>
              <a:rPr lang="en-US" sz="1800" kern="0" baseline="30000" dirty="0"/>
              <a:t>58</a:t>
            </a:r>
            <a:r>
              <a:rPr lang="en-US" sz="1800" kern="0" dirty="0"/>
              <a:t>Ni(n,2n) comparison between SCALE 252 Group and CE</a:t>
            </a:r>
          </a:p>
          <a:p>
            <a:r>
              <a:rPr lang="en-US" sz="1800" kern="0" dirty="0"/>
              <a:t>1 n/cm</a:t>
            </a:r>
            <a:r>
              <a:rPr lang="en-US" sz="1800" kern="0" baseline="30000" dirty="0"/>
              <a:t>2</a:t>
            </a:r>
            <a:r>
              <a:rPr lang="en-US" sz="1800" kern="0" dirty="0"/>
              <a:t>-s flux scaled by bin width from 12.4 – 14 MeV  </a:t>
            </a:r>
          </a:p>
          <a:p>
            <a:pPr marL="0" indent="0">
              <a:buNone/>
            </a:pPr>
            <a:r>
              <a:rPr lang="en-US" sz="2000" kern="0" dirty="0"/>
              <a:t> </a:t>
            </a:r>
          </a:p>
        </p:txBody>
      </p:sp>
      <p:sp>
        <p:nvSpPr>
          <p:cNvPr id="19" name="Content Placeholder 2">
            <a:extLst>
              <a:ext uri="{FF2B5EF4-FFF2-40B4-BE49-F238E27FC236}">
                <a16:creationId xmlns:a16="http://schemas.microsoft.com/office/drawing/2014/main" id="{F31930FB-E040-499C-A084-05BB6398E428}"/>
              </a:ext>
            </a:extLst>
          </p:cNvPr>
          <p:cNvSpPr txBox="1">
            <a:spLocks/>
          </p:cNvSpPr>
          <p:nvPr/>
        </p:nvSpPr>
        <p:spPr>
          <a:xfrm>
            <a:off x="4890530" y="2590800"/>
            <a:ext cx="3429000" cy="3783255"/>
          </a:xfrm>
          <a:prstGeom prst="rect">
            <a:avLst/>
          </a:prstGeom>
        </p:spPr>
        <p:txBody>
          <a:bodyPr/>
          <a:lst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buFont typeface="Wingdings" pitchFamily="2" charset="2"/>
              <a:buChar char="§"/>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a:lstStyle>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p:txBody>
      </p:sp>
      <p:pic>
        <p:nvPicPr>
          <p:cNvPr id="20" name="Content Placeholder 12">
            <a:extLst>
              <a:ext uri="{FF2B5EF4-FFF2-40B4-BE49-F238E27FC236}">
                <a16:creationId xmlns:a16="http://schemas.microsoft.com/office/drawing/2014/main" id="{DC65DED1-27B7-4CC9-997E-EAD503B32CD8}"/>
              </a:ext>
            </a:extLst>
          </p:cNvPr>
          <p:cNvPicPr>
            <a:picLocks noChangeAspect="1"/>
          </p:cNvPicPr>
          <p:nvPr/>
        </p:nvPicPr>
        <p:blipFill>
          <a:blip r:embed="rId3"/>
          <a:stretch>
            <a:fillRect/>
          </a:stretch>
        </p:blipFill>
        <p:spPr>
          <a:xfrm>
            <a:off x="3593393" y="4326149"/>
            <a:ext cx="3048711" cy="2200725"/>
          </a:xfrm>
          <a:prstGeom prst="rect">
            <a:avLst/>
          </a:prstGeom>
        </p:spPr>
      </p:pic>
      <p:pic>
        <p:nvPicPr>
          <p:cNvPr id="7" name="Picture 6">
            <a:extLst>
              <a:ext uri="{FF2B5EF4-FFF2-40B4-BE49-F238E27FC236}">
                <a16:creationId xmlns:a16="http://schemas.microsoft.com/office/drawing/2014/main" id="{17E77C1F-F6B8-4C95-9F5A-A9B88F326C75}"/>
              </a:ext>
            </a:extLst>
          </p:cNvPr>
          <p:cNvPicPr>
            <a:picLocks noChangeAspect="1"/>
          </p:cNvPicPr>
          <p:nvPr/>
        </p:nvPicPr>
        <p:blipFill>
          <a:blip r:embed="rId4"/>
          <a:stretch>
            <a:fillRect/>
          </a:stretch>
        </p:blipFill>
        <p:spPr>
          <a:xfrm>
            <a:off x="5080" y="1828800"/>
            <a:ext cx="3021035" cy="2148729"/>
          </a:xfrm>
          <a:prstGeom prst="rect">
            <a:avLst/>
          </a:prstGeom>
        </p:spPr>
      </p:pic>
      <p:pic>
        <p:nvPicPr>
          <p:cNvPr id="8" name="Picture 7">
            <a:extLst>
              <a:ext uri="{FF2B5EF4-FFF2-40B4-BE49-F238E27FC236}">
                <a16:creationId xmlns:a16="http://schemas.microsoft.com/office/drawing/2014/main" id="{6EE26BEA-5BEE-49AA-8FBD-371E25D74716}"/>
              </a:ext>
            </a:extLst>
          </p:cNvPr>
          <p:cNvPicPr>
            <a:picLocks noChangeAspect="1"/>
          </p:cNvPicPr>
          <p:nvPr/>
        </p:nvPicPr>
        <p:blipFill>
          <a:blip r:embed="rId5"/>
          <a:stretch>
            <a:fillRect/>
          </a:stretch>
        </p:blipFill>
        <p:spPr>
          <a:xfrm>
            <a:off x="5080" y="4329516"/>
            <a:ext cx="3021035" cy="2164250"/>
          </a:xfrm>
          <a:prstGeom prst="rect">
            <a:avLst/>
          </a:prstGeom>
        </p:spPr>
      </p:pic>
      <p:pic>
        <p:nvPicPr>
          <p:cNvPr id="9" name="Picture 8">
            <a:extLst>
              <a:ext uri="{FF2B5EF4-FFF2-40B4-BE49-F238E27FC236}">
                <a16:creationId xmlns:a16="http://schemas.microsoft.com/office/drawing/2014/main" id="{6C841802-5784-490F-A511-C153E23C49F5}"/>
              </a:ext>
            </a:extLst>
          </p:cNvPr>
          <p:cNvPicPr>
            <a:picLocks noChangeAspect="1"/>
          </p:cNvPicPr>
          <p:nvPr/>
        </p:nvPicPr>
        <p:blipFill>
          <a:blip r:embed="rId6"/>
          <a:stretch>
            <a:fillRect/>
          </a:stretch>
        </p:blipFill>
        <p:spPr>
          <a:xfrm>
            <a:off x="4077683" y="1828800"/>
            <a:ext cx="3048713" cy="2143934"/>
          </a:xfrm>
          <a:prstGeom prst="rect">
            <a:avLst/>
          </a:prstGeom>
        </p:spPr>
      </p:pic>
      <p:sp>
        <p:nvSpPr>
          <p:cNvPr id="10" name="TextBox 9">
            <a:extLst>
              <a:ext uri="{FF2B5EF4-FFF2-40B4-BE49-F238E27FC236}">
                <a16:creationId xmlns:a16="http://schemas.microsoft.com/office/drawing/2014/main" id="{6EC4D2F8-3BC9-48B1-9D5B-1D0C6C1FFEEA}"/>
              </a:ext>
            </a:extLst>
          </p:cNvPr>
          <p:cNvSpPr txBox="1"/>
          <p:nvPr/>
        </p:nvSpPr>
        <p:spPr>
          <a:xfrm>
            <a:off x="7260701" y="2286328"/>
            <a:ext cx="1566113" cy="923330"/>
          </a:xfrm>
          <a:prstGeom prst="rect">
            <a:avLst/>
          </a:prstGeom>
          <a:noFill/>
        </p:spPr>
        <p:txBody>
          <a:bodyPr wrap="square" rtlCol="0">
            <a:spAutoFit/>
          </a:bodyPr>
          <a:lstStyle/>
          <a:p>
            <a:r>
              <a:rPr lang="en-US" dirty="0"/>
              <a:t>Ni-58 (n,2n) SAMPLER Samples </a:t>
            </a:r>
          </a:p>
        </p:txBody>
      </p:sp>
      <p:cxnSp>
        <p:nvCxnSpPr>
          <p:cNvPr id="6" name="Straight Arrow Connector 5">
            <a:extLst>
              <a:ext uri="{FF2B5EF4-FFF2-40B4-BE49-F238E27FC236}">
                <a16:creationId xmlns:a16="http://schemas.microsoft.com/office/drawing/2014/main" id="{574B04DB-FDE2-47FA-B274-172650B65F66}"/>
              </a:ext>
            </a:extLst>
          </p:cNvPr>
          <p:cNvCxnSpPr>
            <a:cxnSpLocks/>
            <a:stCxn id="7" idx="3"/>
            <a:endCxn id="9" idx="1"/>
          </p:cNvCxnSpPr>
          <p:nvPr/>
        </p:nvCxnSpPr>
        <p:spPr bwMode="auto">
          <a:xfrm flipV="1">
            <a:off x="3026115" y="2900767"/>
            <a:ext cx="1051568" cy="239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E57966C0-28D0-4061-9DEE-D98515FF692C}"/>
              </a:ext>
            </a:extLst>
          </p:cNvPr>
          <p:cNvCxnSpPr>
            <a:cxnSpLocks/>
            <a:stCxn id="8" idx="3"/>
            <a:endCxn id="9" idx="1"/>
          </p:cNvCxnSpPr>
          <p:nvPr/>
        </p:nvCxnSpPr>
        <p:spPr bwMode="auto">
          <a:xfrm flipV="1">
            <a:off x="3026115" y="2900767"/>
            <a:ext cx="1051568" cy="251087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2C594AAE-7C47-4D3C-95EC-29D4E663A0AC}"/>
              </a:ext>
            </a:extLst>
          </p:cNvPr>
          <p:cNvCxnSpPr>
            <a:cxnSpLocks/>
            <a:endCxn id="45" idx="1"/>
          </p:cNvCxnSpPr>
          <p:nvPr/>
        </p:nvCxnSpPr>
        <p:spPr bwMode="auto">
          <a:xfrm>
            <a:off x="6353237" y="3864621"/>
            <a:ext cx="595869" cy="2269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0" name="TextBox 39">
            <a:extLst>
              <a:ext uri="{FF2B5EF4-FFF2-40B4-BE49-F238E27FC236}">
                <a16:creationId xmlns:a16="http://schemas.microsoft.com/office/drawing/2014/main" id="{1500EDAA-BC2D-4347-9CD7-D58F3A8D1313}"/>
              </a:ext>
            </a:extLst>
          </p:cNvPr>
          <p:cNvSpPr txBox="1"/>
          <p:nvPr/>
        </p:nvSpPr>
        <p:spPr>
          <a:xfrm rot="17629617">
            <a:off x="2219793" y="3788068"/>
            <a:ext cx="2514600" cy="369332"/>
          </a:xfrm>
          <a:prstGeom prst="rect">
            <a:avLst/>
          </a:prstGeom>
          <a:noFill/>
        </p:spPr>
        <p:txBody>
          <a:bodyPr wrap="square" rtlCol="0">
            <a:spAutoFit/>
          </a:bodyPr>
          <a:lstStyle/>
          <a:p>
            <a:r>
              <a:rPr lang="en-US" dirty="0"/>
              <a:t>Sample Cross-section</a:t>
            </a: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7A6ECD6D-07B5-4942-A908-684B19594879}"/>
                  </a:ext>
                </a:extLst>
              </p:cNvPr>
              <p:cNvSpPr/>
              <p:nvPr/>
            </p:nvSpPr>
            <p:spPr>
              <a:xfrm>
                <a:off x="6949106" y="3887011"/>
                <a:ext cx="1950342" cy="409086"/>
              </a:xfrm>
              <a:prstGeom prst="rect">
                <a:avLst/>
              </a:prstGeom>
            </p:spPr>
            <p:txBody>
              <a:bodyPr wrap="none">
                <a:spAutoFit/>
              </a:bodyPr>
              <a:lstStyle/>
              <a:p>
                <a:pPr>
                  <a:spcAft>
                    <a:spcPts val="600"/>
                  </a:spcAft>
                </a:pPr>
                <a14:m>
                  <m:oMath xmlns:m="http://schemas.openxmlformats.org/officeDocument/2006/math">
                    <m:r>
                      <a:rPr lang="en-US" i="1">
                        <a:latin typeface="Cambria Math" panose="02040503050406030204" pitchFamily="18" charset="0"/>
                      </a:rPr>
                      <m:t>𝑅</m:t>
                    </m:r>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𝑔</m:t>
                        </m:r>
                        <m:r>
                          <a:rPr lang="en-US" i="1">
                            <a:latin typeface="Cambria Math" panose="02040503050406030204" pitchFamily="18" charset="0"/>
                          </a:rPr>
                          <m:t>=1</m:t>
                        </m:r>
                      </m:sub>
                      <m:sup>
                        <m:r>
                          <a:rPr lang="en-US" i="1">
                            <a:latin typeface="Cambria Math" panose="02040503050406030204" pitchFamily="18" charset="0"/>
                          </a:rPr>
                          <m:t>𝐺</m:t>
                        </m:r>
                      </m:sup>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𝑔</m:t>
                                </m:r>
                              </m:sub>
                            </m:sSub>
                            <m:r>
                              <m:rPr>
                                <m:sty m:val="p"/>
                              </m:rPr>
                              <a:rPr lang="en-US">
                                <a:latin typeface="Cambria Math" panose="02040503050406030204" pitchFamily="18" charset="0"/>
                              </a:rPr>
                              <m:t>Σ</m:t>
                            </m:r>
                          </m:e>
                          <m:sub>
                            <m:r>
                              <a:rPr lang="en-US" i="1">
                                <a:latin typeface="Cambria Math" panose="02040503050406030204" pitchFamily="18" charset="0"/>
                              </a:rPr>
                              <m:t>𝑔</m:t>
                            </m:r>
                          </m:sub>
                        </m:sSub>
                      </m:e>
                    </m:nary>
                    <m:r>
                      <a:rPr lang="en-US" i="1">
                        <a:latin typeface="Cambria Math" panose="02040503050406030204" pitchFamily="18" charset="0"/>
                      </a:rPr>
                      <m:t>𝑉</m:t>
                    </m:r>
                  </m:oMath>
                </a14:m>
                <a:r>
                  <a:rPr lang="en-US" dirty="0"/>
                  <a:t> </a:t>
                </a:r>
              </a:p>
            </p:txBody>
          </p:sp>
        </mc:Choice>
        <mc:Fallback xmlns="">
          <p:sp>
            <p:nvSpPr>
              <p:cNvPr id="45" name="Rectangle 44">
                <a:extLst>
                  <a:ext uri="{FF2B5EF4-FFF2-40B4-BE49-F238E27FC236}">
                    <a16:creationId xmlns:a16="http://schemas.microsoft.com/office/drawing/2014/main" id="{7A6ECD6D-07B5-4942-A908-684B19594879}"/>
                  </a:ext>
                </a:extLst>
              </p:cNvPr>
              <p:cNvSpPr>
                <a:spLocks noRot="1" noChangeAspect="1" noMove="1" noResize="1" noEditPoints="1" noAdjustHandles="1" noChangeArrowheads="1" noChangeShapeType="1" noTextEdit="1"/>
              </p:cNvSpPr>
              <p:nvPr/>
            </p:nvSpPr>
            <p:spPr>
              <a:xfrm>
                <a:off x="6949106" y="3887011"/>
                <a:ext cx="1950342" cy="409086"/>
              </a:xfrm>
              <a:prstGeom prst="rect">
                <a:avLst/>
              </a:prstGeom>
              <a:blipFill>
                <a:blip r:embed="rId7"/>
                <a:stretch>
                  <a:fillRect t="-104478" b="-162687"/>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5153AA41-38B2-4933-A2BA-AB3B3B3170A6}"/>
              </a:ext>
            </a:extLst>
          </p:cNvPr>
          <p:cNvCxnSpPr>
            <a:cxnSpLocks/>
          </p:cNvCxnSpPr>
          <p:nvPr/>
        </p:nvCxnSpPr>
        <p:spPr bwMode="auto">
          <a:xfrm flipH="1">
            <a:off x="7025505" y="2867673"/>
            <a:ext cx="28299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3" name="Straight Arrow Connector 52">
            <a:extLst>
              <a:ext uri="{FF2B5EF4-FFF2-40B4-BE49-F238E27FC236}">
                <a16:creationId xmlns:a16="http://schemas.microsoft.com/office/drawing/2014/main" id="{E0B55351-0E2A-4DE5-A991-181517763216}"/>
              </a:ext>
            </a:extLst>
          </p:cNvPr>
          <p:cNvCxnSpPr>
            <a:cxnSpLocks/>
            <a:endCxn id="45" idx="1"/>
          </p:cNvCxnSpPr>
          <p:nvPr/>
        </p:nvCxnSpPr>
        <p:spPr bwMode="auto">
          <a:xfrm flipV="1">
            <a:off x="6582751" y="4091554"/>
            <a:ext cx="366355" cy="4998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graphicFrame>
            <p:nvGraphicFramePr>
              <p:cNvPr id="56" name="Table 55">
                <a:extLst>
                  <a:ext uri="{FF2B5EF4-FFF2-40B4-BE49-F238E27FC236}">
                    <a16:creationId xmlns:a16="http://schemas.microsoft.com/office/drawing/2014/main" id="{97E7BD54-FF05-4464-B26D-29D9DDA35DC4}"/>
                  </a:ext>
                </a:extLst>
              </p:cNvPr>
              <p:cNvGraphicFramePr>
                <a:graphicFrameLocks noGrp="1"/>
              </p:cNvGraphicFramePr>
              <p:nvPr/>
            </p:nvGraphicFramePr>
            <p:xfrm>
              <a:off x="6898286" y="4380120"/>
              <a:ext cx="2081910" cy="1893148"/>
            </p:xfrm>
            <a:graphic>
              <a:graphicData uri="http://schemas.openxmlformats.org/drawingml/2006/table">
                <a:tbl>
                  <a:tblPr firstRow="1" bandRow="1">
                    <a:tableStyleId>{073A0DAA-6AF3-43AB-8588-CEC1D06C72B9}</a:tableStyleId>
                  </a:tblPr>
                  <a:tblGrid>
                    <a:gridCol w="1129382">
                      <a:extLst>
                        <a:ext uri="{9D8B030D-6E8A-4147-A177-3AD203B41FA5}">
                          <a16:colId xmlns:a16="http://schemas.microsoft.com/office/drawing/2014/main" val="1488412709"/>
                        </a:ext>
                      </a:extLst>
                    </a:gridCol>
                    <a:gridCol w="952528">
                      <a:extLst>
                        <a:ext uri="{9D8B030D-6E8A-4147-A177-3AD203B41FA5}">
                          <a16:colId xmlns:a16="http://schemas.microsoft.com/office/drawing/2014/main" val="1886795327"/>
                        </a:ext>
                      </a:extLst>
                    </a:gridCol>
                  </a:tblGrid>
                  <a:tr h="626534">
                    <a:tc>
                      <a:txBody>
                        <a:bodyPr/>
                        <a:lstStyle/>
                        <a:p>
                          <a:pPr algn="ctr"/>
                          <a:endParaRPr lang="en-US" sz="1800" dirty="0"/>
                        </a:p>
                      </a:txBody>
                      <a:tcPr/>
                    </a:tc>
                    <a:tc>
                      <a:txBody>
                        <a:bodyPr/>
                        <a:lstStyle/>
                        <a:p>
                          <a:pPr algn="ctr"/>
                          <a:r>
                            <a:rPr lang="en-US" sz="1800" dirty="0"/>
                            <a:t>Ratio</a:t>
                          </a:r>
                        </a:p>
                        <a:p>
                          <a:pPr algn="ctr"/>
                          <a:r>
                            <a:rPr lang="en-US" sz="1800" dirty="0"/>
                            <a:t>252/CE</a:t>
                          </a:r>
                        </a:p>
                      </a:txBody>
                      <a:tcPr anchor="ctr" anchorCtr="1"/>
                    </a:tc>
                    <a:extLst>
                      <a:ext uri="{0D108BD9-81ED-4DB2-BD59-A6C34878D82A}">
                        <a16:rowId xmlns:a16="http://schemas.microsoft.com/office/drawing/2014/main" val="722172665"/>
                      </a:ext>
                    </a:extLst>
                  </a:tr>
                  <a:tr h="626534">
                    <a:tc>
                      <a:txBody>
                        <a:bodyPr/>
                        <a:lstStyle/>
                        <a:p>
                          <a:pPr algn="ctr"/>
                          <a:r>
                            <a:rPr lang="en-US" sz="1800" dirty="0"/>
                            <a:t>R/s-cc</a:t>
                          </a:r>
                        </a:p>
                      </a:txBody>
                      <a:tcPr anchor="ctr" anchorCtr="1"/>
                    </a:tc>
                    <a:tc>
                      <a:txBody>
                        <a:bodyPr/>
                        <a:lstStyle/>
                        <a:p>
                          <a:r>
                            <a:rPr lang="en-US" sz="1800" dirty="0"/>
                            <a:t>0.9958</a:t>
                          </a:r>
                        </a:p>
                      </a:txBody>
                      <a:tcPr anchor="ctr" anchorCtr="1"/>
                    </a:tc>
                    <a:extLst>
                      <a:ext uri="{0D108BD9-81ED-4DB2-BD59-A6C34878D82A}">
                        <a16:rowId xmlns:a16="http://schemas.microsoft.com/office/drawing/2014/main" val="2034331915"/>
                      </a:ext>
                    </a:extLst>
                  </a:tr>
                  <a:tr h="626534">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𝜎</m:t>
                                </m:r>
                              </m:oMath>
                            </m:oMathPara>
                          </a14:m>
                          <a:endParaRPr lang="en-US" sz="1800" dirty="0"/>
                        </a:p>
                      </a:txBody>
                      <a:tcPr anchor="ctr" anchorCtr="1"/>
                    </a:tc>
                    <a:tc>
                      <a:txBody>
                        <a:bodyPr/>
                        <a:lstStyle/>
                        <a:p>
                          <a:r>
                            <a:rPr lang="en-US" sz="1800" dirty="0"/>
                            <a:t>1.002</a:t>
                          </a:r>
                        </a:p>
                      </a:txBody>
                      <a:tcPr anchor="ctr" anchorCtr="1"/>
                    </a:tc>
                    <a:extLst>
                      <a:ext uri="{0D108BD9-81ED-4DB2-BD59-A6C34878D82A}">
                        <a16:rowId xmlns:a16="http://schemas.microsoft.com/office/drawing/2014/main" val="2943835909"/>
                      </a:ext>
                    </a:extLst>
                  </a:tr>
                </a:tbl>
              </a:graphicData>
            </a:graphic>
          </p:graphicFrame>
        </mc:Choice>
        <mc:Fallback xmlns="">
          <p:graphicFrame>
            <p:nvGraphicFramePr>
              <p:cNvPr id="56" name="Table 55">
                <a:extLst>
                  <a:ext uri="{FF2B5EF4-FFF2-40B4-BE49-F238E27FC236}">
                    <a16:creationId xmlns:a16="http://schemas.microsoft.com/office/drawing/2014/main" id="{97E7BD54-FF05-4464-B26D-29D9DDA35DC4}"/>
                  </a:ext>
                </a:extLst>
              </p:cNvPr>
              <p:cNvGraphicFramePr>
                <a:graphicFrameLocks noGrp="1"/>
              </p:cNvGraphicFramePr>
              <p:nvPr/>
            </p:nvGraphicFramePr>
            <p:xfrm>
              <a:off x="6898286" y="4380120"/>
              <a:ext cx="2081910" cy="1893148"/>
            </p:xfrm>
            <a:graphic>
              <a:graphicData uri="http://schemas.openxmlformats.org/drawingml/2006/table">
                <a:tbl>
                  <a:tblPr firstRow="1" bandRow="1">
                    <a:tableStyleId>{073A0DAA-6AF3-43AB-8588-CEC1D06C72B9}</a:tableStyleId>
                  </a:tblPr>
                  <a:tblGrid>
                    <a:gridCol w="1129382">
                      <a:extLst>
                        <a:ext uri="{9D8B030D-6E8A-4147-A177-3AD203B41FA5}">
                          <a16:colId xmlns:a16="http://schemas.microsoft.com/office/drawing/2014/main" val="1488412709"/>
                        </a:ext>
                      </a:extLst>
                    </a:gridCol>
                    <a:gridCol w="952528">
                      <a:extLst>
                        <a:ext uri="{9D8B030D-6E8A-4147-A177-3AD203B41FA5}">
                          <a16:colId xmlns:a16="http://schemas.microsoft.com/office/drawing/2014/main" val="1886795327"/>
                        </a:ext>
                      </a:extLst>
                    </a:gridCol>
                  </a:tblGrid>
                  <a:tr h="640080">
                    <a:tc>
                      <a:txBody>
                        <a:bodyPr/>
                        <a:lstStyle/>
                        <a:p>
                          <a:pPr algn="ctr"/>
                          <a:endParaRPr lang="en-US" sz="1800" dirty="0"/>
                        </a:p>
                      </a:txBody>
                      <a:tcPr/>
                    </a:tc>
                    <a:tc>
                      <a:txBody>
                        <a:bodyPr/>
                        <a:lstStyle/>
                        <a:p>
                          <a:pPr algn="ctr"/>
                          <a:r>
                            <a:rPr lang="en-US" sz="1800" dirty="0"/>
                            <a:t>Ratio</a:t>
                          </a:r>
                        </a:p>
                        <a:p>
                          <a:pPr algn="ctr"/>
                          <a:r>
                            <a:rPr lang="en-US" sz="1800" dirty="0"/>
                            <a:t>252/CE</a:t>
                          </a:r>
                        </a:p>
                      </a:txBody>
                      <a:tcPr anchor="ctr" anchorCtr="1"/>
                    </a:tc>
                    <a:extLst>
                      <a:ext uri="{0D108BD9-81ED-4DB2-BD59-A6C34878D82A}">
                        <a16:rowId xmlns:a16="http://schemas.microsoft.com/office/drawing/2014/main" val="722172665"/>
                      </a:ext>
                    </a:extLst>
                  </a:tr>
                  <a:tr h="626534">
                    <a:tc>
                      <a:txBody>
                        <a:bodyPr/>
                        <a:lstStyle/>
                        <a:p>
                          <a:pPr algn="ctr"/>
                          <a:r>
                            <a:rPr lang="en-US" sz="1800" dirty="0"/>
                            <a:t>R/s-cc</a:t>
                          </a:r>
                        </a:p>
                      </a:txBody>
                      <a:tcPr anchor="ctr" anchorCtr="1"/>
                    </a:tc>
                    <a:tc>
                      <a:txBody>
                        <a:bodyPr/>
                        <a:lstStyle/>
                        <a:p>
                          <a:r>
                            <a:rPr lang="en-US" sz="1800" dirty="0"/>
                            <a:t>0.9958</a:t>
                          </a:r>
                        </a:p>
                      </a:txBody>
                      <a:tcPr anchor="ctr" anchorCtr="1"/>
                    </a:tc>
                    <a:extLst>
                      <a:ext uri="{0D108BD9-81ED-4DB2-BD59-A6C34878D82A}">
                        <a16:rowId xmlns:a16="http://schemas.microsoft.com/office/drawing/2014/main" val="2034331915"/>
                      </a:ext>
                    </a:extLst>
                  </a:tr>
                  <a:tr h="626534">
                    <a:tc>
                      <a:txBody>
                        <a:bodyPr/>
                        <a:lstStyle/>
                        <a:p>
                          <a:endParaRPr lang="en-US"/>
                        </a:p>
                      </a:txBody>
                      <a:tcPr anchor="ctr" anchorCtr="1">
                        <a:blipFill>
                          <a:blip r:embed="rId8"/>
                          <a:stretch>
                            <a:fillRect l="-538" t="-207767" r="-86559" b="-1942"/>
                          </a:stretch>
                        </a:blipFill>
                      </a:tcPr>
                    </a:tc>
                    <a:tc>
                      <a:txBody>
                        <a:bodyPr/>
                        <a:lstStyle/>
                        <a:p>
                          <a:r>
                            <a:rPr lang="en-US" sz="1800" dirty="0"/>
                            <a:t>1.002</a:t>
                          </a:r>
                        </a:p>
                      </a:txBody>
                      <a:tcPr anchor="ctr" anchorCtr="1"/>
                    </a:tc>
                    <a:extLst>
                      <a:ext uri="{0D108BD9-81ED-4DB2-BD59-A6C34878D82A}">
                        <a16:rowId xmlns:a16="http://schemas.microsoft.com/office/drawing/2014/main" val="2943835909"/>
                      </a:ext>
                    </a:extLst>
                  </a:tr>
                </a:tbl>
              </a:graphicData>
            </a:graphic>
          </p:graphicFrame>
        </mc:Fallback>
      </mc:AlternateContent>
    </p:spTree>
    <p:extLst>
      <p:ext uri="{BB962C8B-B14F-4D97-AF65-F5344CB8AC3E}">
        <p14:creationId xmlns:p14="http://schemas.microsoft.com/office/powerpoint/2010/main" val="404386083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9508-B47E-473A-AAB3-11DF4D55DB23}"/>
              </a:ext>
            </a:extLst>
          </p:cNvPr>
          <p:cNvSpPr>
            <a:spLocks noGrp="1"/>
          </p:cNvSpPr>
          <p:nvPr>
            <p:ph type="title"/>
          </p:nvPr>
        </p:nvSpPr>
        <p:spPr/>
        <p:txBody>
          <a:bodyPr/>
          <a:lstStyle/>
          <a:p>
            <a:r>
              <a:rPr lang="en-US" dirty="0"/>
              <a:t>Activation Foil Pack Results</a:t>
            </a:r>
          </a:p>
        </p:txBody>
      </p:sp>
      <p:sp>
        <p:nvSpPr>
          <p:cNvPr id="4" name="Slide Number Placeholder 3">
            <a:extLst>
              <a:ext uri="{FF2B5EF4-FFF2-40B4-BE49-F238E27FC236}">
                <a16:creationId xmlns:a16="http://schemas.microsoft.com/office/drawing/2014/main" id="{5ED50665-6FAB-455C-B947-59BDEDABD639}"/>
              </a:ext>
            </a:extLst>
          </p:cNvPr>
          <p:cNvSpPr>
            <a:spLocks noGrp="1"/>
          </p:cNvSpPr>
          <p:nvPr>
            <p:ph type="sldNum" sz="quarter" idx="10"/>
          </p:nvPr>
        </p:nvSpPr>
        <p:spPr/>
        <p:txBody>
          <a:bodyPr/>
          <a:lstStyle/>
          <a:p>
            <a:pPr>
              <a:defRPr/>
            </a:pPr>
            <a:fld id="{19845459-3F1B-4F43-8FC0-35ADCE8623CC}" type="slidenum">
              <a:rPr lang="en-US" smtClean="0"/>
              <a:pPr>
                <a:defRPr/>
              </a:pPr>
              <a:t>25</a:t>
            </a:fld>
            <a:endParaRPr lang="en-US"/>
          </a:p>
        </p:txBody>
      </p:sp>
      <p:sp>
        <p:nvSpPr>
          <p:cNvPr id="3" name="TextBox 2">
            <a:extLst>
              <a:ext uri="{FF2B5EF4-FFF2-40B4-BE49-F238E27FC236}">
                <a16:creationId xmlns:a16="http://schemas.microsoft.com/office/drawing/2014/main" id="{CC984466-9B75-409C-B9EC-6ABAB8FD3930}"/>
              </a:ext>
            </a:extLst>
          </p:cNvPr>
          <p:cNvSpPr txBox="1"/>
          <p:nvPr/>
        </p:nvSpPr>
        <p:spPr>
          <a:xfrm>
            <a:off x="-15240" y="5652711"/>
            <a:ext cx="9215120" cy="1107996"/>
          </a:xfrm>
          <a:prstGeom prst="rect">
            <a:avLst/>
          </a:prstGeom>
          <a:noFill/>
        </p:spPr>
        <p:txBody>
          <a:bodyPr wrap="square" rtlCol="0">
            <a:spAutoFit/>
          </a:bodyPr>
          <a:lstStyle/>
          <a:p>
            <a:r>
              <a:rPr lang="en-US" sz="1600" dirty="0"/>
              <a:t>Additional Foils Considered: Cu, </a:t>
            </a:r>
            <a:r>
              <a:rPr lang="en-US" sz="1600" dirty="0" err="1"/>
              <a:t>Nb</a:t>
            </a:r>
            <a:r>
              <a:rPr lang="en-US" sz="1600" dirty="0"/>
              <a:t>, </a:t>
            </a:r>
            <a:r>
              <a:rPr lang="en-US" sz="1600" dirty="0" err="1"/>
              <a:t>Ti</a:t>
            </a:r>
            <a:r>
              <a:rPr lang="en-US" sz="1600" dirty="0"/>
              <a:t>, Sc, Fe, Co, Dy</a:t>
            </a:r>
          </a:p>
          <a:p>
            <a:r>
              <a:rPr lang="en-US" sz="1600" dirty="0"/>
              <a:t>Not utilized due to half-life, competing reaction channels, low reaction rates, or not well characterized nuclear data.  </a:t>
            </a:r>
          </a:p>
          <a:p>
            <a:endParaRPr lang="en-US" dirty="0"/>
          </a:p>
        </p:txBody>
      </p:sp>
      <p:pic>
        <p:nvPicPr>
          <p:cNvPr id="11" name="Content Placeholder 10">
            <a:extLst>
              <a:ext uri="{FF2B5EF4-FFF2-40B4-BE49-F238E27FC236}">
                <a16:creationId xmlns:a16="http://schemas.microsoft.com/office/drawing/2014/main" id="{5B5806D7-FCFC-4A67-973C-88870B89C265}"/>
              </a:ext>
            </a:extLst>
          </p:cNvPr>
          <p:cNvPicPr>
            <a:picLocks noGrp="1" noChangeAspect="1"/>
          </p:cNvPicPr>
          <p:nvPr>
            <p:ph idx="1"/>
          </p:nvPr>
        </p:nvPicPr>
        <p:blipFill>
          <a:blip r:embed="rId2"/>
          <a:stretch>
            <a:fillRect/>
          </a:stretch>
        </p:blipFill>
        <p:spPr>
          <a:xfrm>
            <a:off x="838200" y="1152378"/>
            <a:ext cx="6726382" cy="4553243"/>
          </a:xfrm>
          <a:prstGeom prst="rect">
            <a:avLst/>
          </a:prstGeom>
        </p:spPr>
      </p:pic>
    </p:spTree>
    <p:extLst>
      <p:ext uri="{BB962C8B-B14F-4D97-AF65-F5344CB8AC3E}">
        <p14:creationId xmlns:p14="http://schemas.microsoft.com/office/powerpoint/2010/main" val="47127182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19508-B47E-473A-AAB3-11DF4D55DB23}"/>
              </a:ext>
            </a:extLst>
          </p:cNvPr>
          <p:cNvSpPr>
            <a:spLocks noGrp="1"/>
          </p:cNvSpPr>
          <p:nvPr>
            <p:ph type="title"/>
          </p:nvPr>
        </p:nvSpPr>
        <p:spPr/>
        <p:txBody>
          <a:bodyPr/>
          <a:lstStyle/>
          <a:p>
            <a:r>
              <a:rPr lang="en-US" dirty="0"/>
              <a:t>Activation Foil Pack Results</a:t>
            </a:r>
          </a:p>
        </p:txBody>
      </p:sp>
      <p:sp>
        <p:nvSpPr>
          <p:cNvPr id="4" name="Slide Number Placeholder 3">
            <a:extLst>
              <a:ext uri="{FF2B5EF4-FFF2-40B4-BE49-F238E27FC236}">
                <a16:creationId xmlns:a16="http://schemas.microsoft.com/office/drawing/2014/main" id="{5ED50665-6FAB-455C-B947-59BDEDABD639}"/>
              </a:ext>
            </a:extLst>
          </p:cNvPr>
          <p:cNvSpPr>
            <a:spLocks noGrp="1"/>
          </p:cNvSpPr>
          <p:nvPr>
            <p:ph type="sldNum" sz="quarter" idx="10"/>
          </p:nvPr>
        </p:nvSpPr>
        <p:spPr/>
        <p:txBody>
          <a:bodyPr/>
          <a:lstStyle/>
          <a:p>
            <a:pPr>
              <a:defRPr/>
            </a:pPr>
            <a:fld id="{19845459-3F1B-4F43-8FC0-35ADCE8623CC}" type="slidenum">
              <a:rPr lang="en-US" smtClean="0"/>
              <a:pPr>
                <a:defRPr/>
              </a:pPr>
              <a:t>26</a:t>
            </a:fld>
            <a:endParaRPr lang="en-US"/>
          </a:p>
        </p:txBody>
      </p:sp>
      <p:pic>
        <p:nvPicPr>
          <p:cNvPr id="8" name="Content Placeholder 7">
            <a:extLst>
              <a:ext uri="{FF2B5EF4-FFF2-40B4-BE49-F238E27FC236}">
                <a16:creationId xmlns:a16="http://schemas.microsoft.com/office/drawing/2014/main" id="{C83F3A78-90B5-475E-9643-9A93A59D6795}"/>
              </a:ext>
            </a:extLst>
          </p:cNvPr>
          <p:cNvPicPr>
            <a:picLocks noGrp="1" noChangeAspect="1"/>
          </p:cNvPicPr>
          <p:nvPr>
            <p:ph idx="1"/>
          </p:nvPr>
        </p:nvPicPr>
        <p:blipFill>
          <a:blip r:embed="rId2"/>
          <a:stretch>
            <a:fillRect/>
          </a:stretch>
        </p:blipFill>
        <p:spPr>
          <a:xfrm>
            <a:off x="152400" y="1600200"/>
            <a:ext cx="8839200" cy="4145819"/>
          </a:xfrm>
          <a:prstGeom prst="rect">
            <a:avLst/>
          </a:prstGeom>
        </p:spPr>
      </p:pic>
    </p:spTree>
    <p:extLst>
      <p:ext uri="{BB962C8B-B14F-4D97-AF65-F5344CB8AC3E}">
        <p14:creationId xmlns:p14="http://schemas.microsoft.com/office/powerpoint/2010/main" val="401187314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D2265-8B06-401D-9B78-0E00084ADD5F}"/>
              </a:ext>
            </a:extLst>
          </p:cNvPr>
          <p:cNvSpPr>
            <a:spLocks noGrp="1"/>
          </p:cNvSpPr>
          <p:nvPr>
            <p:ph type="title"/>
          </p:nvPr>
        </p:nvSpPr>
        <p:spPr/>
        <p:txBody>
          <a:bodyPr/>
          <a:lstStyle/>
          <a:p>
            <a:r>
              <a:rPr lang="en-US" dirty="0"/>
              <a:t>STAYSL Unfolded Spectrum</a:t>
            </a:r>
          </a:p>
        </p:txBody>
      </p:sp>
      <p:sp>
        <p:nvSpPr>
          <p:cNvPr id="4" name="Slide Number Placeholder 3">
            <a:extLst>
              <a:ext uri="{FF2B5EF4-FFF2-40B4-BE49-F238E27FC236}">
                <a16:creationId xmlns:a16="http://schemas.microsoft.com/office/drawing/2014/main" id="{EFB6CC6C-787E-40B9-89D3-FA883DE6F79C}"/>
              </a:ext>
            </a:extLst>
          </p:cNvPr>
          <p:cNvSpPr>
            <a:spLocks noGrp="1"/>
          </p:cNvSpPr>
          <p:nvPr>
            <p:ph type="sldNum" sz="quarter" idx="10"/>
          </p:nvPr>
        </p:nvSpPr>
        <p:spPr/>
        <p:txBody>
          <a:bodyPr/>
          <a:lstStyle/>
          <a:p>
            <a:pPr>
              <a:defRPr/>
            </a:pPr>
            <a:fld id="{19845459-3F1B-4F43-8FC0-35ADCE8623CC}" type="slidenum">
              <a:rPr lang="en-US" smtClean="0"/>
              <a:pPr>
                <a:defRPr/>
              </a:pPr>
              <a:t>27</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1C4DAE7-268C-46DD-B70D-9A088B9C89D7}"/>
                  </a:ext>
                </a:extLst>
              </p:cNvPr>
              <p:cNvSpPr txBox="1"/>
              <p:nvPr/>
            </p:nvSpPr>
            <p:spPr>
              <a:xfrm>
                <a:off x="4201373" y="5463025"/>
                <a:ext cx="4800600" cy="8712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𝐷𝑂𝐹</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𝑡𝑟𝑖𝑎𝑙</m:t>
                                          </m:r>
                                          <m:r>
                                            <a:rPr lang="en-US" b="0" i="1" smtClean="0">
                                              <a:latin typeface="Cambria Math" panose="02040503050406030204" pitchFamily="18" charset="0"/>
                                            </a:rPr>
                                            <m:t>,</m:t>
                                          </m:r>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𝑆𝑇𝐴𝑌𝑆𝐿</m:t>
                                          </m:r>
                                          <m:r>
                                            <a:rPr lang="en-US" b="0" i="1" smtClean="0">
                                              <a:latin typeface="Cambria Math" panose="02040503050406030204" pitchFamily="18" charset="0"/>
                                            </a:rPr>
                                            <m:t>,</m:t>
                                          </m:r>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𝐵𝑜𝑜𝑡𝑠𝑡𝑟𝑎𝑝𝑝𝑒𝑑</m:t>
                                          </m:r>
                                          <m:r>
                                            <a:rPr lang="en-US" b="0" i="1" smtClean="0">
                                              <a:latin typeface="Cambria Math" panose="02040503050406030204" pitchFamily="18" charset="0"/>
                                            </a:rPr>
                                            <m:t>,</m:t>
                                          </m:r>
                                          <m:r>
                                            <a:rPr lang="en-US" b="0" i="1" smtClean="0">
                                              <a:latin typeface="Cambria Math" panose="02040503050406030204" pitchFamily="18" charset="0"/>
                                            </a:rPr>
                                            <m:t>𝑖</m:t>
                                          </m:r>
                                        </m:sub>
                                      </m:sSub>
                                    </m:den>
                                  </m:f>
                                </m:e>
                              </m:d>
                            </m:e>
                            <m:sup>
                              <m:r>
                                <a:rPr lang="en-US" b="0" i="1" smtClean="0">
                                  <a:latin typeface="Cambria Math" panose="02040503050406030204" pitchFamily="18" charset="0"/>
                                </a:rPr>
                                <m:t>2</m:t>
                              </m:r>
                            </m:sup>
                          </m:sSup>
                        </m:e>
                      </m:nary>
                    </m:oMath>
                  </m:oMathPara>
                </a14:m>
                <a:endParaRPr lang="en-US" dirty="0"/>
              </a:p>
            </p:txBody>
          </p:sp>
        </mc:Choice>
        <mc:Fallback xmlns="">
          <p:sp>
            <p:nvSpPr>
              <p:cNvPr id="9" name="TextBox 8">
                <a:extLst>
                  <a:ext uri="{FF2B5EF4-FFF2-40B4-BE49-F238E27FC236}">
                    <a16:creationId xmlns:a16="http://schemas.microsoft.com/office/drawing/2014/main" id="{71C4DAE7-268C-46DD-B70D-9A088B9C89D7}"/>
                  </a:ext>
                </a:extLst>
              </p:cNvPr>
              <p:cNvSpPr txBox="1">
                <a:spLocks noRot="1" noChangeAspect="1" noMove="1" noResize="1" noEditPoints="1" noAdjustHandles="1" noChangeArrowheads="1" noChangeShapeType="1" noTextEdit="1"/>
              </p:cNvSpPr>
              <p:nvPr/>
            </p:nvSpPr>
            <p:spPr>
              <a:xfrm>
                <a:off x="4201373" y="5463025"/>
                <a:ext cx="4800600" cy="871264"/>
              </a:xfrm>
              <a:prstGeom prst="rect">
                <a:avLst/>
              </a:prstGeom>
              <a:blipFill>
                <a:blip r:embed="rId2"/>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0922206-288D-482F-8EC3-54048B9C1906}"/>
              </a:ext>
            </a:extLst>
          </p:cNvPr>
          <p:cNvSpPr txBox="1"/>
          <p:nvPr/>
        </p:nvSpPr>
        <p:spPr>
          <a:xfrm>
            <a:off x="5877773" y="1219200"/>
            <a:ext cx="3124200" cy="3277820"/>
          </a:xfrm>
          <a:prstGeom prst="rect">
            <a:avLst/>
          </a:prstGeom>
          <a:noFill/>
        </p:spPr>
        <p:txBody>
          <a:bodyPr wrap="square" rtlCol="0">
            <a:spAutoFit/>
          </a:bodyPr>
          <a:lstStyle/>
          <a:p>
            <a:pPr>
              <a:lnSpc>
                <a:spcPct val="150000"/>
              </a:lnSpc>
            </a:pPr>
            <a:r>
              <a:rPr lang="en-US" dirty="0"/>
              <a:t>118 Sampled Spectra</a:t>
            </a:r>
          </a:p>
          <a:p>
            <a:pPr marL="285750" indent="-285750">
              <a:lnSpc>
                <a:spcPct val="150000"/>
              </a:lnSpc>
              <a:buFont typeface="Arial" panose="020B0604020202020204" pitchFamily="34" charset="0"/>
              <a:buChar char="•"/>
            </a:pPr>
            <a:r>
              <a:rPr lang="en-US" dirty="0"/>
              <a:t>77.1% of trials were          not-rejected with a p-value greater than 0.1</a:t>
            </a:r>
          </a:p>
          <a:p>
            <a:pPr marL="285750" indent="-285750">
              <a:lnSpc>
                <a:spcPct val="150000"/>
              </a:lnSpc>
              <a:buFont typeface="Arial" panose="020B0604020202020204" pitchFamily="34" charset="0"/>
              <a:buChar char="•"/>
            </a:pPr>
            <a:r>
              <a:rPr lang="en-US" dirty="0"/>
              <a:t>22.9% of trials were rejected with a p-value lower than 0.1</a:t>
            </a:r>
          </a:p>
          <a:p>
            <a:endParaRPr lang="en-US" dirty="0"/>
          </a:p>
        </p:txBody>
      </p:sp>
      <p:pic>
        <p:nvPicPr>
          <p:cNvPr id="19" name="Content Placeholder 18">
            <a:extLst>
              <a:ext uri="{FF2B5EF4-FFF2-40B4-BE49-F238E27FC236}">
                <a16:creationId xmlns:a16="http://schemas.microsoft.com/office/drawing/2014/main" id="{3F7C3468-EFFF-4650-85D2-A34559A4464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399" y="1143000"/>
            <a:ext cx="5852373" cy="4248760"/>
          </a:xfrm>
        </p:spPr>
      </p:pic>
    </p:spTree>
    <p:extLst>
      <p:ext uri="{BB962C8B-B14F-4D97-AF65-F5344CB8AC3E}">
        <p14:creationId xmlns:p14="http://schemas.microsoft.com/office/powerpoint/2010/main" val="3828008935"/>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D2265-8B06-401D-9B78-0E00084ADD5F}"/>
              </a:ext>
            </a:extLst>
          </p:cNvPr>
          <p:cNvSpPr>
            <a:spLocks noGrp="1"/>
          </p:cNvSpPr>
          <p:nvPr>
            <p:ph type="title"/>
          </p:nvPr>
        </p:nvSpPr>
        <p:spPr/>
        <p:txBody>
          <a:bodyPr/>
          <a:lstStyle/>
          <a:p>
            <a:r>
              <a:rPr lang="en-US" sz="3000" dirty="0"/>
              <a:t>GEF Fission Product Mass Chains </a:t>
            </a:r>
          </a:p>
        </p:txBody>
      </p:sp>
      <p:sp>
        <p:nvSpPr>
          <p:cNvPr id="4" name="Slide Number Placeholder 3">
            <a:extLst>
              <a:ext uri="{FF2B5EF4-FFF2-40B4-BE49-F238E27FC236}">
                <a16:creationId xmlns:a16="http://schemas.microsoft.com/office/drawing/2014/main" id="{EFB6CC6C-787E-40B9-89D3-FA883DE6F79C}"/>
              </a:ext>
            </a:extLst>
          </p:cNvPr>
          <p:cNvSpPr>
            <a:spLocks noGrp="1"/>
          </p:cNvSpPr>
          <p:nvPr>
            <p:ph type="sldNum" sz="quarter" idx="10"/>
          </p:nvPr>
        </p:nvSpPr>
        <p:spPr/>
        <p:txBody>
          <a:bodyPr/>
          <a:lstStyle/>
          <a:p>
            <a:pPr>
              <a:defRPr/>
            </a:pPr>
            <a:fld id="{19845459-3F1B-4F43-8FC0-35ADCE8623CC}" type="slidenum">
              <a:rPr lang="en-US" smtClean="0"/>
              <a:pPr>
                <a:defRPr/>
              </a:pPr>
              <a:t>28</a:t>
            </a:fld>
            <a:endParaRPr lang="en-US"/>
          </a:p>
        </p:txBody>
      </p:sp>
      <p:pic>
        <p:nvPicPr>
          <p:cNvPr id="12" name="Content Placeholder 11">
            <a:extLst>
              <a:ext uri="{FF2B5EF4-FFF2-40B4-BE49-F238E27FC236}">
                <a16:creationId xmlns:a16="http://schemas.microsoft.com/office/drawing/2014/main" id="{6C464596-24D3-4B09-AF2E-C01466477068}"/>
              </a:ext>
            </a:extLst>
          </p:cNvPr>
          <p:cNvPicPr>
            <a:picLocks noGrp="1" noChangeAspect="1"/>
          </p:cNvPicPr>
          <p:nvPr>
            <p:ph idx="1"/>
          </p:nvPr>
        </p:nvPicPr>
        <p:blipFill>
          <a:blip r:embed="rId2"/>
          <a:stretch>
            <a:fillRect/>
          </a:stretch>
        </p:blipFill>
        <p:spPr>
          <a:xfrm>
            <a:off x="609599" y="1143000"/>
            <a:ext cx="7810205" cy="5220292"/>
          </a:xfrm>
          <a:prstGeom prst="rect">
            <a:avLst/>
          </a:prstGeom>
        </p:spPr>
      </p:pic>
    </p:spTree>
    <p:extLst>
      <p:ext uri="{BB962C8B-B14F-4D97-AF65-F5344CB8AC3E}">
        <p14:creationId xmlns:p14="http://schemas.microsoft.com/office/powerpoint/2010/main" val="187926546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sz="2800" dirty="0"/>
              <a:t>Path Forward </a:t>
            </a:r>
          </a:p>
        </p:txBody>
      </p:sp>
      <p:sp>
        <p:nvSpPr>
          <p:cNvPr id="18" name="Content Placeholder 2">
            <a:extLst>
              <a:ext uri="{FF2B5EF4-FFF2-40B4-BE49-F238E27FC236}">
                <a16:creationId xmlns:a16="http://schemas.microsoft.com/office/drawing/2014/main" id="{8888A602-9247-48C6-8EB6-743485697C7B}"/>
              </a:ext>
            </a:extLst>
          </p:cNvPr>
          <p:cNvSpPr txBox="1">
            <a:spLocks/>
          </p:cNvSpPr>
          <p:nvPr/>
        </p:nvSpPr>
        <p:spPr>
          <a:xfrm>
            <a:off x="0" y="1176861"/>
            <a:ext cx="8915400" cy="4876800"/>
          </a:xfrm>
          <a:prstGeom prst="rect">
            <a:avLst/>
          </a:prstGeom>
        </p:spPr>
        <p:txBody>
          <a:bodyPr/>
          <a:lst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buFont typeface="Wingdings" pitchFamily="2" charset="2"/>
              <a:buChar char="§"/>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a:lstStyle>
          <a:p>
            <a:r>
              <a:rPr lang="en-US" sz="2000" kern="0" dirty="0"/>
              <a:t>Finish Analysis Methods (30 November) </a:t>
            </a:r>
          </a:p>
          <a:p>
            <a:pPr lvl="1"/>
            <a:r>
              <a:rPr lang="en-US" sz="2000" kern="0" dirty="0"/>
              <a:t>Nuclear data uncertainty </a:t>
            </a:r>
          </a:p>
          <a:p>
            <a:pPr lvl="1"/>
            <a:r>
              <a:rPr lang="en-US" sz="2000" kern="0" dirty="0"/>
              <a:t>Short pulse neutron source </a:t>
            </a:r>
          </a:p>
          <a:p>
            <a:pPr lvl="1"/>
            <a:r>
              <a:rPr lang="en-US" sz="2000" kern="0" dirty="0"/>
              <a:t>Nagy Fits </a:t>
            </a:r>
          </a:p>
          <a:p>
            <a:r>
              <a:rPr lang="en-US" sz="2000" kern="0" dirty="0"/>
              <a:t>Sampler Complete (7 December) (Running in background)</a:t>
            </a:r>
          </a:p>
          <a:p>
            <a:r>
              <a:rPr lang="en-US" sz="2000" kern="0" dirty="0"/>
              <a:t>Submit to Transactions on Nuclear Science (14 December) </a:t>
            </a:r>
          </a:p>
          <a:p>
            <a:r>
              <a:rPr lang="en-US" sz="2000" kern="0" dirty="0"/>
              <a:t>Thesis (21 December) </a:t>
            </a:r>
          </a:p>
          <a:p>
            <a:pPr marL="0" indent="0">
              <a:buNone/>
            </a:pPr>
            <a:r>
              <a:rPr lang="en-US" sz="2000" kern="0" dirty="0"/>
              <a:t> </a:t>
            </a:r>
          </a:p>
        </p:txBody>
      </p:sp>
    </p:spTree>
    <p:extLst>
      <p:ext uri="{BB962C8B-B14F-4D97-AF65-F5344CB8AC3E}">
        <p14:creationId xmlns:p14="http://schemas.microsoft.com/office/powerpoint/2010/main" val="343318099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a:t>
            </a:r>
          </a:p>
        </p:txBody>
      </p:sp>
      <p:sp>
        <p:nvSpPr>
          <p:cNvPr id="3" name="Content Placeholder 2"/>
          <p:cNvSpPr>
            <a:spLocks noGrp="1"/>
          </p:cNvSpPr>
          <p:nvPr>
            <p:ph idx="1"/>
          </p:nvPr>
        </p:nvSpPr>
        <p:spPr>
          <a:xfrm>
            <a:off x="152400" y="1173811"/>
            <a:ext cx="4876800" cy="5197475"/>
          </a:xfrm>
        </p:spPr>
        <p:txBody>
          <a:bodyPr/>
          <a:lstStyle/>
          <a:p>
            <a:pPr>
              <a:spcBef>
                <a:spcPts val="0"/>
              </a:spcBef>
              <a:spcAft>
                <a:spcPts val="1200"/>
              </a:spcAft>
            </a:pPr>
            <a:r>
              <a:rPr lang="en-US" dirty="0"/>
              <a:t>Deterrence</a:t>
            </a:r>
          </a:p>
          <a:p>
            <a:pPr lvl="1">
              <a:spcBef>
                <a:spcPts val="0"/>
              </a:spcBef>
              <a:spcAft>
                <a:spcPts val="1200"/>
              </a:spcAft>
            </a:pPr>
            <a:r>
              <a:rPr lang="en-US" dirty="0"/>
              <a:t>Nuclear weapons effects (Surety)</a:t>
            </a:r>
          </a:p>
          <a:p>
            <a:pPr lvl="1">
              <a:spcBef>
                <a:spcPts val="0"/>
              </a:spcBef>
              <a:spcAft>
                <a:spcPts val="1200"/>
              </a:spcAft>
            </a:pPr>
            <a:r>
              <a:rPr lang="en-US" dirty="0"/>
              <a:t>Technical Nuclear Forensics (Attribution)</a:t>
            </a:r>
          </a:p>
          <a:p>
            <a:pPr>
              <a:spcBef>
                <a:spcPts val="0"/>
              </a:spcBef>
              <a:spcAft>
                <a:spcPts val="1200"/>
              </a:spcAft>
            </a:pPr>
            <a:r>
              <a:rPr lang="en-US" dirty="0"/>
              <a:t>2018 Nuclear Posture Review key efforts in countering nuclear terrorism  </a:t>
            </a:r>
            <a:r>
              <a:rPr lang="en-US" i="1" dirty="0"/>
              <a:t>“deterring state support for nuclear terrorism through advanced forensics and attribution capabilities.”</a:t>
            </a:r>
          </a:p>
          <a:p>
            <a:pPr>
              <a:spcBef>
                <a:spcPts val="0"/>
              </a:spcBef>
              <a:spcAft>
                <a:spcPts val="1200"/>
              </a:spcAft>
            </a:pPr>
            <a:endParaRPr lang="en-US" dirty="0"/>
          </a:p>
        </p:txBody>
      </p:sp>
      <p:sp>
        <p:nvSpPr>
          <p:cNvPr id="4" name="Slide Number Placeholder 3"/>
          <p:cNvSpPr>
            <a:spLocks noGrp="1"/>
          </p:cNvSpPr>
          <p:nvPr>
            <p:ph type="sldNum" sz="quarter" idx="10"/>
          </p:nvPr>
        </p:nvSpPr>
        <p:spPr/>
        <p:txBody>
          <a:bodyPr/>
          <a:lstStyle/>
          <a:p>
            <a:fld id="{19845459-3F1B-4F43-8FC0-35ADCE8623CC}" type="slidenum">
              <a:rPr lang="en-US" smtClean="0"/>
              <a:pPr/>
              <a:t>3</a:t>
            </a:fld>
            <a:endParaRPr lang="en-US"/>
          </a:p>
        </p:txBody>
      </p:sp>
      <p:pic>
        <p:nvPicPr>
          <p:cNvPr id="5" name="Picture 4">
            <a:extLst>
              <a:ext uri="{FF2B5EF4-FFF2-40B4-BE49-F238E27FC236}">
                <a16:creationId xmlns:a16="http://schemas.microsoft.com/office/drawing/2014/main" id="{EE50A01C-3D34-461F-BB17-7BDB652A424F}"/>
              </a:ext>
            </a:extLst>
          </p:cNvPr>
          <p:cNvPicPr>
            <a:picLocks noChangeAspect="1"/>
          </p:cNvPicPr>
          <p:nvPr/>
        </p:nvPicPr>
        <p:blipFill>
          <a:blip r:embed="rId3"/>
          <a:stretch>
            <a:fillRect/>
          </a:stretch>
        </p:blipFill>
        <p:spPr>
          <a:xfrm>
            <a:off x="5524500" y="1288472"/>
            <a:ext cx="2971800" cy="2074069"/>
          </a:xfrm>
          <a:prstGeom prst="rect">
            <a:avLst/>
          </a:prstGeom>
        </p:spPr>
      </p:pic>
      <p:pic>
        <p:nvPicPr>
          <p:cNvPr id="6" name="Picture 5">
            <a:extLst>
              <a:ext uri="{FF2B5EF4-FFF2-40B4-BE49-F238E27FC236}">
                <a16:creationId xmlns:a16="http://schemas.microsoft.com/office/drawing/2014/main" id="{03EB7A09-59E6-4CAB-8F0C-CDE20B7DCB23}"/>
              </a:ext>
            </a:extLst>
          </p:cNvPr>
          <p:cNvPicPr>
            <a:picLocks noChangeAspect="1"/>
          </p:cNvPicPr>
          <p:nvPr/>
        </p:nvPicPr>
        <p:blipFill>
          <a:blip r:embed="rId4"/>
          <a:stretch>
            <a:fillRect/>
          </a:stretch>
        </p:blipFill>
        <p:spPr>
          <a:xfrm>
            <a:off x="5881164" y="3547269"/>
            <a:ext cx="2258472" cy="2819400"/>
          </a:xfrm>
          <a:prstGeom prst="rect">
            <a:avLst/>
          </a:prstGeom>
        </p:spPr>
      </p:pic>
    </p:spTree>
    <p:extLst>
      <p:ext uri="{BB962C8B-B14F-4D97-AF65-F5344CB8AC3E}">
        <p14:creationId xmlns:p14="http://schemas.microsoft.com/office/powerpoint/2010/main" val="127575500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BA7CD-9BE0-4AEC-BB64-5FE43327C455}"/>
              </a:ext>
            </a:extLst>
          </p:cNvPr>
          <p:cNvSpPr>
            <a:spLocks noGrp="1"/>
          </p:cNvSpPr>
          <p:nvPr>
            <p:ph type="title"/>
          </p:nvPr>
        </p:nvSpPr>
        <p:spPr/>
        <p:txBody>
          <a:bodyPr/>
          <a:lstStyle/>
          <a:p>
            <a:r>
              <a:rPr lang="en-US" dirty="0"/>
              <a:t>BACKUPS</a:t>
            </a:r>
          </a:p>
        </p:txBody>
      </p:sp>
      <p:sp>
        <p:nvSpPr>
          <p:cNvPr id="3" name="Content Placeholder 2">
            <a:extLst>
              <a:ext uri="{FF2B5EF4-FFF2-40B4-BE49-F238E27FC236}">
                <a16:creationId xmlns:a16="http://schemas.microsoft.com/office/drawing/2014/main" id="{C98FCA7A-0D14-4190-AC14-9A2013AD888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D6B0C14-DF6A-4471-BB76-7F1106565F5E}"/>
              </a:ext>
            </a:extLst>
          </p:cNvPr>
          <p:cNvSpPr>
            <a:spLocks noGrp="1"/>
          </p:cNvSpPr>
          <p:nvPr>
            <p:ph type="sldNum" sz="quarter" idx="10"/>
          </p:nvPr>
        </p:nvSpPr>
        <p:spPr/>
        <p:txBody>
          <a:bodyPr/>
          <a:lstStyle/>
          <a:p>
            <a:pPr>
              <a:defRPr/>
            </a:pPr>
            <a:fld id="{19845459-3F1B-4F43-8FC0-35ADCE8623CC}" type="slidenum">
              <a:rPr lang="en-US" smtClean="0"/>
              <a:pPr>
                <a:defRPr/>
              </a:pPr>
              <a:t>30</a:t>
            </a:fld>
            <a:endParaRPr lang="en-US"/>
          </a:p>
        </p:txBody>
      </p:sp>
    </p:spTree>
    <p:extLst>
      <p:ext uri="{BB962C8B-B14F-4D97-AF65-F5344CB8AC3E}">
        <p14:creationId xmlns:p14="http://schemas.microsoft.com/office/powerpoint/2010/main" val="2648795366"/>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a:xfrm>
            <a:off x="1066800" y="-15875"/>
            <a:ext cx="6553200" cy="990600"/>
          </a:xfrm>
        </p:spPr>
        <p:txBody>
          <a:bodyPr/>
          <a:lstStyle/>
          <a:p>
            <a:r>
              <a:rPr lang="en-US" sz="2800" dirty="0"/>
              <a:t>Research Problem (ETA) </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31</a:t>
            </a:fld>
            <a:endParaRPr lang="en-US"/>
          </a:p>
        </p:txBody>
      </p:sp>
      <p:sp>
        <p:nvSpPr>
          <p:cNvPr id="6" name="Content Placeholder 5">
            <a:extLst>
              <a:ext uri="{FF2B5EF4-FFF2-40B4-BE49-F238E27FC236}">
                <a16:creationId xmlns:a16="http://schemas.microsoft.com/office/drawing/2014/main" id="{A78F186D-6F1F-4EBB-B9DF-426FE5DE0CCC}"/>
              </a:ext>
            </a:extLst>
          </p:cNvPr>
          <p:cNvSpPr>
            <a:spLocks noGrp="1"/>
          </p:cNvSpPr>
          <p:nvPr>
            <p:ph idx="1"/>
          </p:nvPr>
        </p:nvSpPr>
        <p:spPr/>
        <p:txBody>
          <a:bodyPr/>
          <a:lstStyle/>
          <a:p>
            <a:pPr marL="0" indent="0">
              <a:buNone/>
            </a:pPr>
            <a:r>
              <a:rPr lang="en-US" b="1" u="sng" dirty="0"/>
              <a:t>FY2019 NIF Shot (ETA) </a:t>
            </a:r>
          </a:p>
          <a:p>
            <a:r>
              <a:rPr lang="en-US" dirty="0"/>
              <a:t>Quantify the impact of nuclear data covariances of the simulated results for the neutron energy spectrum, foil activation rates, and fission product production rates</a:t>
            </a:r>
          </a:p>
          <a:p>
            <a:r>
              <a:rPr lang="en-US" dirty="0"/>
              <a:t> Design a foil activation diagnostic pack to provide better resolution in the epithermal neutron energy range</a:t>
            </a:r>
          </a:p>
          <a:p>
            <a:r>
              <a:rPr lang="en-US" dirty="0"/>
              <a:t> Prioritize and estimate production of fission products for radio-chemical analysis using recently published data</a:t>
            </a:r>
          </a:p>
        </p:txBody>
      </p:sp>
    </p:spTree>
    <p:extLst>
      <p:ext uri="{BB962C8B-B14F-4D97-AF65-F5344CB8AC3E}">
        <p14:creationId xmlns:p14="http://schemas.microsoft.com/office/powerpoint/2010/main" val="187789044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a:xfrm>
            <a:off x="1066800" y="-15875"/>
            <a:ext cx="6553200" cy="990600"/>
          </a:xfrm>
        </p:spPr>
        <p:txBody>
          <a:bodyPr/>
          <a:lstStyle/>
          <a:p>
            <a:r>
              <a:rPr lang="en-US" sz="2800" dirty="0"/>
              <a:t>Questions and Hypothesis (ETA)</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32</a:t>
            </a:fld>
            <a:endParaRPr lang="en-US"/>
          </a:p>
        </p:txBody>
      </p:sp>
      <p:sp>
        <p:nvSpPr>
          <p:cNvPr id="6" name="Content Placeholder 5">
            <a:extLst>
              <a:ext uri="{FF2B5EF4-FFF2-40B4-BE49-F238E27FC236}">
                <a16:creationId xmlns:a16="http://schemas.microsoft.com/office/drawing/2014/main" id="{A78F186D-6F1F-4EBB-B9DF-426FE5DE0CCC}"/>
              </a:ext>
            </a:extLst>
          </p:cNvPr>
          <p:cNvSpPr>
            <a:spLocks noGrp="1"/>
          </p:cNvSpPr>
          <p:nvPr>
            <p:ph idx="1"/>
          </p:nvPr>
        </p:nvSpPr>
        <p:spPr/>
        <p:txBody>
          <a:bodyPr/>
          <a:lstStyle/>
          <a:p>
            <a:pPr marL="0" indent="0">
              <a:buNone/>
            </a:pPr>
            <a:r>
              <a:rPr lang="en-US" b="1" u="sng" dirty="0"/>
              <a:t>2019 ETA Fission Product Experiment </a:t>
            </a:r>
          </a:p>
          <a:p>
            <a:pPr marL="912812" lvl="1" indent="-457200">
              <a:buFont typeface="+mj-lt"/>
              <a:buAutoNum type="arabicPeriod"/>
            </a:pPr>
            <a:r>
              <a:rPr lang="en-US" dirty="0"/>
              <a:t>What is the impact of nuclear data covariance on the simulated results?</a:t>
            </a:r>
          </a:p>
          <a:p>
            <a:pPr marL="912812" lvl="1" indent="-457200">
              <a:buFont typeface="+mj-lt"/>
              <a:buAutoNum type="arabicPeriod"/>
            </a:pPr>
            <a:r>
              <a:rPr lang="en-US" dirty="0"/>
              <a:t>Does the activation foil pack have sufficient coverage of the neutron spectrum to be used for unfolding?</a:t>
            </a:r>
          </a:p>
        </p:txBody>
      </p:sp>
    </p:spTree>
    <p:extLst>
      <p:ext uri="{BB962C8B-B14F-4D97-AF65-F5344CB8AC3E}">
        <p14:creationId xmlns:p14="http://schemas.microsoft.com/office/powerpoint/2010/main" val="87085539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a:xfrm>
            <a:off x="1066800" y="-15875"/>
            <a:ext cx="6553200" cy="990600"/>
          </a:xfrm>
        </p:spPr>
        <p:txBody>
          <a:bodyPr/>
          <a:lstStyle/>
          <a:p>
            <a:r>
              <a:rPr lang="en-US" sz="2800" dirty="0"/>
              <a:t>Research Problem (ATHENA)</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33</a:t>
            </a:fld>
            <a:endParaRPr lang="en-US"/>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78F186D-6F1F-4EBB-B9DF-426FE5DE0CCC}"/>
                  </a:ext>
                </a:extLst>
              </p:cNvPr>
              <p:cNvSpPr>
                <a:spLocks noGrp="1"/>
              </p:cNvSpPr>
              <p:nvPr>
                <p:ph idx="1"/>
              </p:nvPr>
            </p:nvSpPr>
            <p:spPr/>
            <p:txBody>
              <a:bodyPr/>
              <a:lstStyle/>
              <a:p>
                <a:pPr marL="0" indent="0">
                  <a:buNone/>
                </a:pPr>
                <a:r>
                  <a:rPr lang="en-US" sz="2200" dirty="0"/>
                  <a:t>A </a:t>
                </a:r>
                <a:r>
                  <a:rPr lang="en-US" sz="2200" dirty="0" err="1"/>
                  <a:t>THErmonuclear</a:t>
                </a:r>
                <a:r>
                  <a:rPr lang="en-US" sz="2200" dirty="0"/>
                  <a:t> and prompt fission Neutron spectrum energy tuning Assembly (ATHENA)</a:t>
                </a:r>
              </a:p>
              <a:p>
                <a:pPr marL="0" indent="0">
                  <a:buNone/>
                </a:pPr>
                <a:r>
                  <a:rPr lang="en-US" b="1" u="sng" dirty="0"/>
                  <a:t>FY2020 ATHENA Fission Product Experiment </a:t>
                </a:r>
              </a:p>
              <a:p>
                <a:r>
                  <a:rPr lang="en-US" dirty="0"/>
                  <a:t>Develop a more representative neutron spectrum</a:t>
                </a:r>
              </a:p>
              <a:p>
                <a:r>
                  <a:rPr lang="en-US" dirty="0"/>
                  <a:t>Update facility constraints to recent NIF upgrades</a:t>
                </a:r>
              </a:p>
              <a:p>
                <a:r>
                  <a:rPr lang="en-US" dirty="0"/>
                  <a:t>Develop ATHENA design to increase fission production efficiency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12</m:t>
                        </m:r>
                      </m:sup>
                    </m:sSup>
                  </m:oMath>
                </a14:m>
                <a:r>
                  <a:rPr lang="en-US" sz="1200" dirty="0"/>
                  <a:t> </a:t>
                </a:r>
                <a:r>
                  <a:rPr lang="en-US" dirty="0"/>
                  <a:t>fissions)</a:t>
                </a:r>
                <a:endParaRPr lang="en-US" sz="1200" dirty="0"/>
              </a:p>
              <a:p>
                <a:pPr marL="0" indent="0">
                  <a:buNone/>
                </a:pPr>
                <a:r>
                  <a:rPr lang="en-US" b="1" u="sng" dirty="0"/>
                  <a:t>FY2020 ATHENA Short Pulse Neutron Source Experiment</a:t>
                </a:r>
              </a:p>
              <a:p>
                <a:r>
                  <a:rPr lang="en-US" dirty="0"/>
                  <a:t> Model the neutron timing profile and expected flux</a:t>
                </a:r>
              </a:p>
              <a:p>
                <a:r>
                  <a:rPr lang="en-US" dirty="0"/>
                  <a:t> Incorporate the ability to measure the neutron timing profile</a:t>
                </a:r>
              </a:p>
            </p:txBody>
          </p:sp>
        </mc:Choice>
        <mc:Fallback xmlns="">
          <p:sp>
            <p:nvSpPr>
              <p:cNvPr id="6" name="Content Placeholder 5">
                <a:extLst>
                  <a:ext uri="{FF2B5EF4-FFF2-40B4-BE49-F238E27FC236}">
                    <a16:creationId xmlns:a16="http://schemas.microsoft.com/office/drawing/2014/main" id="{A78F186D-6F1F-4EBB-B9DF-426FE5DE0CCC}"/>
                  </a:ext>
                </a:extLst>
              </p:cNvPr>
              <p:cNvSpPr>
                <a:spLocks noGrp="1" noRot="1" noChangeAspect="1" noMove="1" noResize="1" noEditPoints="1" noAdjustHandles="1" noChangeArrowheads="1" noChangeShapeType="1" noTextEdit="1"/>
              </p:cNvSpPr>
              <p:nvPr>
                <p:ph idx="1"/>
              </p:nvPr>
            </p:nvSpPr>
            <p:spPr>
              <a:blipFill>
                <a:blip r:embed="rId3"/>
                <a:stretch>
                  <a:fillRect l="-1071" t="-750" r="-643"/>
                </a:stretch>
              </a:blipFill>
            </p:spPr>
            <p:txBody>
              <a:bodyPr/>
              <a:lstStyle/>
              <a:p>
                <a:r>
                  <a:rPr lang="en-US">
                    <a:noFill/>
                  </a:rPr>
                  <a:t> </a:t>
                </a:r>
              </a:p>
            </p:txBody>
          </p:sp>
        </mc:Fallback>
      </mc:AlternateContent>
    </p:spTree>
    <p:extLst>
      <p:ext uri="{BB962C8B-B14F-4D97-AF65-F5344CB8AC3E}">
        <p14:creationId xmlns:p14="http://schemas.microsoft.com/office/powerpoint/2010/main" val="3817318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a:xfrm>
            <a:off x="1066800" y="-15875"/>
            <a:ext cx="6553200" cy="990600"/>
          </a:xfrm>
        </p:spPr>
        <p:txBody>
          <a:bodyPr/>
          <a:lstStyle/>
          <a:p>
            <a:r>
              <a:rPr lang="en-US" sz="2800" dirty="0"/>
              <a:t>Questions and Hypothesis (ATHENA)</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34</a:t>
            </a:fld>
            <a:endParaRPr lang="en-US"/>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78F186D-6F1F-4EBB-B9DF-426FE5DE0CCC}"/>
                  </a:ext>
                </a:extLst>
              </p:cNvPr>
              <p:cNvSpPr>
                <a:spLocks noGrp="1"/>
              </p:cNvSpPr>
              <p:nvPr>
                <p:ph idx="1"/>
              </p:nvPr>
            </p:nvSpPr>
            <p:spPr/>
            <p:txBody>
              <a:bodyPr/>
              <a:lstStyle/>
              <a:p>
                <a:pPr marL="0" indent="0">
                  <a:buNone/>
                </a:pPr>
                <a:r>
                  <a:rPr lang="en-US" b="1" u="sng" dirty="0"/>
                  <a:t>2020 ATHENA Fission Product Experiment </a:t>
                </a:r>
              </a:p>
              <a:p>
                <a:pPr marL="912812" lvl="1" indent="-457200">
                  <a:buFont typeface="+mj-lt"/>
                  <a:buAutoNum type="arabicPeriod"/>
                </a:pPr>
                <a:r>
                  <a:rPr lang="en-US" dirty="0"/>
                  <a:t>Can the ATHENA efficiency be increased 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12</m:t>
                        </m:r>
                      </m:sup>
                    </m:sSup>
                  </m:oMath>
                </a14:m>
                <a:r>
                  <a:rPr lang="en-US" dirty="0"/>
                  <a:t> fissions? </a:t>
                </a:r>
              </a:p>
              <a:p>
                <a:pPr marL="912812" lvl="1" indent="-457200">
                  <a:buFont typeface="+mj-lt"/>
                  <a:buAutoNum type="arabicPeriod"/>
                </a:pPr>
                <a:r>
                  <a:rPr lang="en-US" dirty="0"/>
                  <a:t>How well does ATHENA perform to match the objective neutron environment? </a:t>
                </a:r>
              </a:p>
              <a:p>
                <a:pPr marL="0" indent="0">
                  <a:buNone/>
                </a:pPr>
                <a:r>
                  <a:rPr lang="en-US" b="1" u="sng" dirty="0"/>
                  <a:t>2020 ATHENA Fission Product Experiment </a:t>
                </a:r>
              </a:p>
              <a:p>
                <a:pPr marL="912812" lvl="1" indent="-457200">
                  <a:buFont typeface="+mj-lt"/>
                  <a:buAutoNum type="arabicPeriod"/>
                </a:pPr>
                <a:r>
                  <a:rPr lang="en-US" dirty="0"/>
                  <a:t>Can ATHENA be a useful capability for testing prompt neutron environments?</a:t>
                </a:r>
              </a:p>
              <a:p>
                <a:pPr marL="912812" lvl="1" indent="-457200">
                  <a:buFont typeface="+mj-lt"/>
                  <a:buAutoNum type="arabicPeriod"/>
                </a:pPr>
                <a:endParaRPr lang="en-US" dirty="0"/>
              </a:p>
            </p:txBody>
          </p:sp>
        </mc:Choice>
        <mc:Fallback xmlns="">
          <p:sp>
            <p:nvSpPr>
              <p:cNvPr id="6" name="Content Placeholder 5">
                <a:extLst>
                  <a:ext uri="{FF2B5EF4-FFF2-40B4-BE49-F238E27FC236}">
                    <a16:creationId xmlns:a16="http://schemas.microsoft.com/office/drawing/2014/main" id="{A78F186D-6F1F-4EBB-B9DF-426FE5DE0CCC}"/>
                  </a:ext>
                </a:extLst>
              </p:cNvPr>
              <p:cNvSpPr>
                <a:spLocks noGrp="1" noRot="1" noChangeAspect="1" noMove="1" noResize="1" noEditPoints="1" noAdjustHandles="1" noChangeArrowheads="1" noChangeShapeType="1" noTextEdit="1"/>
              </p:cNvSpPr>
              <p:nvPr>
                <p:ph idx="1"/>
              </p:nvPr>
            </p:nvSpPr>
            <p:spPr>
              <a:blipFill>
                <a:blip r:embed="rId3"/>
                <a:stretch>
                  <a:fillRect l="-1071" t="-875"/>
                </a:stretch>
              </a:blipFill>
            </p:spPr>
            <p:txBody>
              <a:bodyPr/>
              <a:lstStyle/>
              <a:p>
                <a:r>
                  <a:rPr lang="en-US">
                    <a:noFill/>
                  </a:rPr>
                  <a:t> </a:t>
                </a:r>
              </a:p>
            </p:txBody>
          </p:sp>
        </mc:Fallback>
      </mc:AlternateContent>
    </p:spTree>
    <p:extLst>
      <p:ext uri="{BB962C8B-B14F-4D97-AF65-F5344CB8AC3E}">
        <p14:creationId xmlns:p14="http://schemas.microsoft.com/office/powerpoint/2010/main" val="322770689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Assumptions and Limitations</a:t>
            </a:r>
          </a:p>
        </p:txBody>
      </p:sp>
      <p:sp>
        <p:nvSpPr>
          <p:cNvPr id="3" name="Content Placeholder 2">
            <a:extLst>
              <a:ext uri="{FF2B5EF4-FFF2-40B4-BE49-F238E27FC236}">
                <a16:creationId xmlns:a16="http://schemas.microsoft.com/office/drawing/2014/main" id="{52EC3828-2462-4856-9BC2-37D2053EEF58}"/>
              </a:ext>
            </a:extLst>
          </p:cNvPr>
          <p:cNvSpPr>
            <a:spLocks noGrp="1"/>
          </p:cNvSpPr>
          <p:nvPr>
            <p:ph idx="1"/>
          </p:nvPr>
        </p:nvSpPr>
        <p:spPr/>
        <p:txBody>
          <a:bodyPr/>
          <a:lstStyle/>
          <a:p>
            <a:r>
              <a:rPr lang="en-US" dirty="0"/>
              <a:t>Nuclear data </a:t>
            </a:r>
          </a:p>
          <a:p>
            <a:r>
              <a:rPr lang="en-US" dirty="0"/>
              <a:t>Unclassified nuclear weapon spectrum</a:t>
            </a:r>
          </a:p>
          <a:p>
            <a:r>
              <a:rPr lang="en-US" dirty="0"/>
              <a:t>NIF neutron source </a:t>
            </a:r>
          </a:p>
          <a:p>
            <a:r>
              <a:rPr lang="en-US" dirty="0"/>
              <a:t>TN+PFNS </a:t>
            </a:r>
          </a:p>
          <a:p>
            <a:r>
              <a:rPr lang="en-US" dirty="0"/>
              <a:t>Nuclear weapon environment </a:t>
            </a:r>
          </a:p>
          <a:p>
            <a:pPr lvl="1"/>
            <a:r>
              <a:rPr lang="en-US" dirty="0"/>
              <a:t>Not analyzed at weapon temperatures </a:t>
            </a:r>
          </a:p>
          <a:p>
            <a:pPr lvl="1"/>
            <a:r>
              <a:rPr lang="en-US" dirty="0"/>
              <a:t>No temporal dependence </a:t>
            </a:r>
          </a:p>
          <a:p>
            <a:pPr lvl="1"/>
            <a:r>
              <a:rPr lang="en-US" dirty="0"/>
              <a:t>No fractionation </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35</a:t>
            </a:fld>
            <a:endParaRPr lang="en-US"/>
          </a:p>
        </p:txBody>
      </p:sp>
    </p:spTree>
    <p:extLst>
      <p:ext uri="{BB962C8B-B14F-4D97-AF65-F5344CB8AC3E}">
        <p14:creationId xmlns:p14="http://schemas.microsoft.com/office/powerpoint/2010/main" val="61626515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Capability gap in reproducing nuclear weapon environments</a:t>
            </a:r>
          </a:p>
        </p:txBody>
      </p:sp>
      <p:sp>
        <p:nvSpPr>
          <p:cNvPr id="4" name="Slide Number Placeholder 3"/>
          <p:cNvSpPr>
            <a:spLocks noGrp="1"/>
          </p:cNvSpPr>
          <p:nvPr>
            <p:ph type="sldNum" sz="quarter" idx="10"/>
          </p:nvPr>
        </p:nvSpPr>
        <p:spPr/>
        <p:txBody>
          <a:bodyPr/>
          <a:lstStyle/>
          <a:p>
            <a:fld id="{19845459-3F1B-4F43-8FC0-35ADCE8623CC}" type="slidenum">
              <a:rPr lang="en-US" smtClean="0"/>
              <a:pPr/>
              <a:t>36</a:t>
            </a:fld>
            <a:endParaRPr lang="en-US"/>
          </a:p>
        </p:txBody>
      </p:sp>
      <p:pic>
        <p:nvPicPr>
          <p:cNvPr id="10" name="Content Placeholder 9">
            <a:extLst>
              <a:ext uri="{FF2B5EF4-FFF2-40B4-BE49-F238E27FC236}">
                <a16:creationId xmlns:a16="http://schemas.microsoft.com/office/drawing/2014/main" id="{E6809F73-1B55-49D3-A82B-1E4F6EAE8D4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5162" y="1127125"/>
            <a:ext cx="7811161" cy="5349875"/>
          </a:xfrm>
        </p:spPr>
      </p:pic>
    </p:spTree>
    <p:extLst>
      <p:ext uri="{BB962C8B-B14F-4D97-AF65-F5344CB8AC3E}">
        <p14:creationId xmlns:p14="http://schemas.microsoft.com/office/powerpoint/2010/main" val="3189652822"/>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Theory </a:t>
            </a:r>
          </a:p>
        </p:txBody>
      </p:sp>
      <p:sp>
        <p:nvSpPr>
          <p:cNvPr id="3" name="Content Placeholder 2">
            <a:extLst>
              <a:ext uri="{FF2B5EF4-FFF2-40B4-BE49-F238E27FC236}">
                <a16:creationId xmlns:a16="http://schemas.microsoft.com/office/drawing/2014/main" id="{52EC3828-2462-4856-9BC2-37D2053EEF58}"/>
              </a:ext>
            </a:extLst>
          </p:cNvPr>
          <p:cNvSpPr>
            <a:spLocks noGrp="1"/>
          </p:cNvSpPr>
          <p:nvPr>
            <p:ph idx="1"/>
          </p:nvPr>
        </p:nvSpPr>
        <p:spPr>
          <a:xfrm>
            <a:off x="304800" y="1295400"/>
            <a:ext cx="8534400" cy="3352800"/>
          </a:xfrm>
        </p:spPr>
        <p:txBody>
          <a:bodyPr/>
          <a:lstStyle/>
          <a:p>
            <a:r>
              <a:rPr lang="en-US" sz="2600" dirty="0"/>
              <a:t>Neutron Interactions with Matter </a:t>
            </a:r>
          </a:p>
          <a:p>
            <a:r>
              <a:rPr lang="en-US" sz="2600" b="1" dirty="0"/>
              <a:t>Fission Theory / Fission Products </a:t>
            </a:r>
          </a:p>
          <a:p>
            <a:r>
              <a:rPr lang="en-US" sz="2600" dirty="0"/>
              <a:t>Monte Carlo Neutron Transport </a:t>
            </a:r>
          </a:p>
          <a:p>
            <a:r>
              <a:rPr lang="en-US" sz="2600" b="1" dirty="0"/>
              <a:t>Foil Activation </a:t>
            </a:r>
          </a:p>
          <a:p>
            <a:r>
              <a:rPr lang="en-US" sz="2600" b="1" dirty="0"/>
              <a:t>Neutron Energy Spectrum Unfolding </a:t>
            </a:r>
          </a:p>
          <a:p>
            <a:r>
              <a:rPr lang="en-US" sz="2600" dirty="0"/>
              <a:t>Optimization </a:t>
            </a:r>
          </a:p>
          <a:p>
            <a:r>
              <a:rPr lang="en-US" sz="2600" b="1" dirty="0"/>
              <a:t>Nuclear Data Covariance </a:t>
            </a:r>
          </a:p>
          <a:p>
            <a:pPr marL="0" indent="0">
              <a:buNone/>
            </a:pPr>
            <a:endParaRPr lang="en-US" sz="2600" dirty="0"/>
          </a:p>
          <a:p>
            <a:pPr marL="0" indent="0">
              <a:buNone/>
            </a:pPr>
            <a:endParaRPr lang="en-US" sz="2600" dirty="0"/>
          </a:p>
          <a:p>
            <a:pPr marL="0" indent="0">
              <a:buNone/>
            </a:pPr>
            <a:endParaRPr lang="en-US" sz="2600" dirty="0"/>
          </a:p>
          <a:p>
            <a:pPr marL="0" indent="0">
              <a:buNone/>
            </a:pPr>
            <a:r>
              <a:rPr lang="en-US" sz="2600" dirty="0"/>
              <a:t>* Bold indicates that it is included in this brief </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37</a:t>
            </a:fld>
            <a:endParaRPr lang="en-US"/>
          </a:p>
        </p:txBody>
      </p:sp>
    </p:spTree>
    <p:extLst>
      <p:ext uri="{BB962C8B-B14F-4D97-AF65-F5344CB8AC3E}">
        <p14:creationId xmlns:p14="http://schemas.microsoft.com/office/powerpoint/2010/main" val="192026783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Fission Process</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38</a:t>
            </a:fld>
            <a:endParaRPr lang="en-US"/>
          </a:p>
        </p:txBody>
      </p:sp>
      <p:sp>
        <p:nvSpPr>
          <p:cNvPr id="5" name="Content Placeholder 4">
            <a:extLst>
              <a:ext uri="{FF2B5EF4-FFF2-40B4-BE49-F238E27FC236}">
                <a16:creationId xmlns:a16="http://schemas.microsoft.com/office/drawing/2014/main" id="{C9AF7526-46F9-4C12-8778-955C9CBFCBB1}"/>
              </a:ext>
            </a:extLst>
          </p:cNvPr>
          <p:cNvSpPr>
            <a:spLocks noGrp="1"/>
          </p:cNvSpPr>
          <p:nvPr>
            <p:ph idx="1"/>
          </p:nvPr>
        </p:nvSpPr>
        <p:spPr>
          <a:xfrm>
            <a:off x="304800" y="5638800"/>
            <a:ext cx="8534400" cy="533400"/>
          </a:xfrm>
        </p:spPr>
        <p:txBody>
          <a:bodyPr/>
          <a:lstStyle/>
          <a:p>
            <a:pPr marL="0" indent="0">
              <a:buNone/>
            </a:pPr>
            <a:r>
              <a:rPr lang="en-US" dirty="0"/>
              <a:t>Fission fragments (prompt decay) </a:t>
            </a:r>
            <a:r>
              <a:rPr lang="en-US" dirty="0">
                <a:sym typeface="Wingdings" panose="05000000000000000000" pitchFamily="2" charset="2"/>
              </a:rPr>
              <a:t> Fission Products </a:t>
            </a:r>
            <a:endParaRPr lang="en-US" dirty="0"/>
          </a:p>
        </p:txBody>
      </p:sp>
      <p:pic>
        <p:nvPicPr>
          <p:cNvPr id="6" name="Picture 5">
            <a:extLst>
              <a:ext uri="{FF2B5EF4-FFF2-40B4-BE49-F238E27FC236}">
                <a16:creationId xmlns:a16="http://schemas.microsoft.com/office/drawing/2014/main" id="{94877A26-7EC8-48BE-ADF3-94C770687F50}"/>
              </a:ext>
            </a:extLst>
          </p:cNvPr>
          <p:cNvPicPr>
            <a:picLocks noChangeAspect="1"/>
          </p:cNvPicPr>
          <p:nvPr/>
        </p:nvPicPr>
        <p:blipFill>
          <a:blip r:embed="rId2"/>
          <a:stretch>
            <a:fillRect/>
          </a:stretch>
        </p:blipFill>
        <p:spPr>
          <a:xfrm>
            <a:off x="296698" y="1279899"/>
            <a:ext cx="8539801" cy="4117334"/>
          </a:xfrm>
          <a:prstGeom prst="rect">
            <a:avLst/>
          </a:prstGeom>
        </p:spPr>
      </p:pic>
    </p:spTree>
    <p:extLst>
      <p:ext uri="{BB962C8B-B14F-4D97-AF65-F5344CB8AC3E}">
        <p14:creationId xmlns:p14="http://schemas.microsoft.com/office/powerpoint/2010/main" val="152572644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07BAAE-AB99-4F29-B07F-1E4EC7BCDDDC}"/>
              </a:ext>
            </a:extLst>
          </p:cNvPr>
          <p:cNvPicPr>
            <a:picLocks noChangeAspect="1"/>
          </p:cNvPicPr>
          <p:nvPr/>
        </p:nvPicPr>
        <p:blipFill>
          <a:blip r:embed="rId2"/>
          <a:stretch>
            <a:fillRect/>
          </a:stretch>
        </p:blipFill>
        <p:spPr>
          <a:xfrm>
            <a:off x="2895600" y="2922134"/>
            <a:ext cx="7995388" cy="1013731"/>
          </a:xfrm>
          <a:prstGeom prst="rect">
            <a:avLst/>
          </a:prstGeom>
        </p:spPr>
      </p:pic>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Fission Yields </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39</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9AF7526-46F9-4C12-8778-955C9CBFCBB1}"/>
                  </a:ext>
                </a:extLst>
              </p:cNvPr>
              <p:cNvSpPr>
                <a:spLocks noGrp="1"/>
              </p:cNvSpPr>
              <p:nvPr>
                <p:ph idx="1"/>
              </p:nvPr>
            </p:nvSpPr>
            <p:spPr>
              <a:xfrm>
                <a:off x="268941" y="1333500"/>
                <a:ext cx="8534400" cy="533400"/>
              </a:xfrm>
            </p:spPr>
            <p:txBody>
              <a:bodyPr/>
              <a:lstStyle/>
              <a:p>
                <a:pPr marL="0" indent="0">
                  <a:buNone/>
                </a:pPr>
                <a:r>
                  <a:rPr lang="en-US" b="1" u="sng" dirty="0"/>
                  <a:t>Independent yield </a:t>
                </a:r>
              </a:p>
              <a:p>
                <a:pPr marL="0" indent="0">
                  <a:buNone/>
                </a:pPr>
                <a:r>
                  <a:rPr lang="en-US" b="0" dirty="0"/>
                  <a:t>Where,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𝑍</m:t>
                        </m:r>
                      </m:e>
                    </m:d>
                    <m:r>
                      <a:rPr lang="en-US" b="0" i="1" smtClean="0">
                        <a:latin typeface="Cambria Math" panose="02040503050406030204" pitchFamily="18" charset="0"/>
                      </a:rPr>
                      <m:t>=</m:t>
                    </m:r>
                  </m:oMath>
                </a14:m>
                <a:r>
                  <a:rPr lang="en-US" b="0" dirty="0"/>
                  <a:t> yield of isotope </a:t>
                </a:r>
                <a14:m>
                  <m:oMath xmlns:m="http://schemas.openxmlformats.org/officeDocument/2006/math">
                    <m:r>
                      <a:rPr lang="en-US" b="0" i="0" smtClean="0">
                        <a:latin typeface="Cambria Math" panose="02040503050406030204" pitchFamily="18" charset="0"/>
                      </a:rPr>
                      <m:t>        </m:t>
                    </m:r>
                  </m:oMath>
                </a14:m>
                <a:endParaRPr lang="en-US" b="0" i="0" dirty="0">
                  <a:latin typeface="Cambria Math" panose="02040503050406030204" pitchFamily="18" charset="0"/>
                </a:endParaRPr>
              </a:p>
              <a:p>
                <a:pPr marL="0" indent="0">
                  <a:buNone/>
                </a:pPr>
                <a:r>
                  <a:rPr lang="en-US" b="0" dirty="0"/>
                  <a:t>            </a:t>
                </a:r>
                <a14:m>
                  <m:oMath xmlns:m="http://schemas.openxmlformats.org/officeDocument/2006/math">
                    <m:r>
                      <a:rPr lang="en-US" b="0" i="1" smtClean="0">
                        <a:latin typeface="Cambria Math" panose="02040503050406030204" pitchFamily="18" charset="0"/>
                      </a:rPr>
                      <m:t>𝑌</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oMath>
                </a14:m>
                <a:r>
                  <a:rPr lang="en-US" dirty="0"/>
                  <a:t> sum of all fission products in a mass chain </a:t>
                </a:r>
              </a:p>
              <a:p>
                <a:pPr marL="0" indent="0">
                  <a:buNone/>
                </a:pPr>
                <a:r>
                  <a:rPr lang="en-US" dirty="0"/>
                  <a:t>            </a:t>
                </a:r>
                <a14:m>
                  <m:oMath xmlns:m="http://schemas.openxmlformats.org/officeDocument/2006/math">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𝐼</m:t>
                        </m:r>
                      </m:e>
                    </m:d>
                    <m:r>
                      <a:rPr lang="en-US" b="0" i="1" smtClean="0">
                        <a:latin typeface="Cambria Math" panose="02040503050406030204" pitchFamily="18" charset="0"/>
                      </a:rPr>
                      <m:t>= </m:t>
                    </m:r>
                  </m:oMath>
                </a14:m>
                <a:r>
                  <a:rPr lang="en-US" dirty="0"/>
                  <a:t>production of isomers ratio  </a:t>
                </a:r>
              </a:p>
              <a:p>
                <a:pPr marL="0" indent="0">
                  <a:buNone/>
                </a:pPr>
                <a:r>
                  <a:rPr lang="en-US" b="1" u="sng" dirty="0"/>
                  <a:t>Cumulative yield </a:t>
                </a:r>
              </a:p>
              <a:p>
                <a:pPr marL="0" indent="0">
                  <a:buNone/>
                </a:pPr>
                <a:r>
                  <a:rPr lang="en-US" dirty="0"/>
                  <a:t>Where, N channels contribute with </a:t>
                </a:r>
              </a:p>
              <a:p>
                <a:pPr marL="0" indent="0">
                  <a:buNone/>
                </a:pP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𝑗</m:t>
                        </m:r>
                      </m:sub>
                    </m:sSub>
                  </m:oMath>
                </a14:m>
                <a:r>
                  <a:rPr lang="en-US" dirty="0"/>
                  <a:t> branching ratios into the cumulative yield </a:t>
                </a:r>
                <a:endParaRPr lang="en-US" b="1" u="sng" dirty="0"/>
              </a:p>
              <a:p>
                <a:pPr marL="0" indent="0">
                  <a:buNone/>
                </a:pPr>
                <a:r>
                  <a:rPr lang="en-US" b="1" u="sng" dirty="0"/>
                  <a:t>Chain yield </a:t>
                </a:r>
              </a:p>
              <a:p>
                <a:pPr marL="0" indent="0">
                  <a:buNone/>
                </a:pPr>
                <a:r>
                  <a:rPr lang="en-US" dirty="0"/>
                  <a:t>Accounts for branching in and out of a mass chain through neutron emission</a:t>
                </a:r>
              </a:p>
              <a:p>
                <a:pPr marL="0" indent="0">
                  <a:buNone/>
                </a:pPr>
                <a:r>
                  <a:rPr lang="en-US" dirty="0"/>
                  <a:t>Normally the experimentally measured </a:t>
                </a:r>
                <a:r>
                  <a:rPr lang="en-US" dirty="0" err="1"/>
                  <a:t>quantitiy</a:t>
                </a:r>
                <a:r>
                  <a:rPr lang="en-US" dirty="0"/>
                  <a:t> </a:t>
                </a:r>
              </a:p>
              <a:p>
                <a:pPr marL="0" indent="0">
                  <a:buNone/>
                </a:pPr>
                <a:endParaRPr lang="en-US" dirty="0"/>
              </a:p>
            </p:txBody>
          </p:sp>
        </mc:Choice>
        <mc:Fallback xmlns="">
          <p:sp>
            <p:nvSpPr>
              <p:cNvPr id="5" name="Content Placeholder 4">
                <a:extLst>
                  <a:ext uri="{FF2B5EF4-FFF2-40B4-BE49-F238E27FC236}">
                    <a16:creationId xmlns:a16="http://schemas.microsoft.com/office/drawing/2014/main" id="{C9AF7526-46F9-4C12-8778-955C9CBFCBB1}"/>
                  </a:ext>
                </a:extLst>
              </p:cNvPr>
              <p:cNvSpPr>
                <a:spLocks noGrp="1" noRot="1" noChangeAspect="1" noMove="1" noResize="1" noEditPoints="1" noAdjustHandles="1" noChangeArrowheads="1" noChangeShapeType="1" noTextEdit="1"/>
              </p:cNvSpPr>
              <p:nvPr>
                <p:ph idx="1"/>
              </p:nvPr>
            </p:nvSpPr>
            <p:spPr>
              <a:xfrm>
                <a:off x="268941" y="1333500"/>
                <a:ext cx="8534400" cy="533400"/>
              </a:xfrm>
              <a:blipFill>
                <a:blip r:embed="rId3"/>
                <a:stretch>
                  <a:fillRect l="-1071" t="-8046" b="-83333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A7F85B8-AA92-4C74-A904-2905DE209156}"/>
              </a:ext>
            </a:extLst>
          </p:cNvPr>
          <p:cNvPicPr>
            <a:picLocks noChangeAspect="1"/>
          </p:cNvPicPr>
          <p:nvPr/>
        </p:nvPicPr>
        <p:blipFill>
          <a:blip r:embed="rId4"/>
          <a:stretch>
            <a:fillRect/>
          </a:stretch>
        </p:blipFill>
        <p:spPr>
          <a:xfrm>
            <a:off x="3048000" y="1295400"/>
            <a:ext cx="5448300" cy="571500"/>
          </a:xfrm>
          <a:prstGeom prst="rect">
            <a:avLst/>
          </a:prstGeom>
        </p:spPr>
      </p:pic>
    </p:spTree>
    <p:extLst>
      <p:ext uri="{BB962C8B-B14F-4D97-AF65-F5344CB8AC3E}">
        <p14:creationId xmlns:p14="http://schemas.microsoft.com/office/powerpoint/2010/main" val="90909734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title"/>
          </p:nvPr>
        </p:nvSpPr>
        <p:spPr/>
        <p:txBody>
          <a:bodyPr/>
          <a:lstStyle/>
          <a:p>
            <a:r>
              <a:rPr lang="en-US" dirty="0"/>
              <a:t>Research Objectives</a:t>
            </a:r>
          </a:p>
        </p:txBody>
      </p:sp>
      <p:sp>
        <p:nvSpPr>
          <p:cNvPr id="3" name="Slide Number Placeholder 2"/>
          <p:cNvSpPr>
            <a:spLocks noGrp="1"/>
          </p:cNvSpPr>
          <p:nvPr>
            <p:ph type="sldNum" sz="quarter" idx="10"/>
          </p:nvPr>
        </p:nvSpPr>
        <p:spPr/>
        <p:txBody>
          <a:bodyPr/>
          <a:lstStyle/>
          <a:p>
            <a:pPr>
              <a:defRPr/>
            </a:pPr>
            <a:fld id="{C107B44C-6D87-40B8-90F1-CF36925F2BB2}" type="slidenum">
              <a:rPr lang="en-US" smtClean="0"/>
              <a:pPr>
                <a:defRPr/>
              </a:pPr>
              <a:t>4</a:t>
            </a:fld>
            <a:endParaRPr lang="en-US"/>
          </a:p>
        </p:txBody>
      </p:sp>
      <p:sp>
        <p:nvSpPr>
          <p:cNvPr id="9219" name="Content Placeholder 3"/>
          <p:cNvSpPr>
            <a:spLocks noGrp="1"/>
          </p:cNvSpPr>
          <p:nvPr>
            <p:ph idx="1"/>
          </p:nvPr>
        </p:nvSpPr>
        <p:spPr bwMode="auto">
          <a:xfrm>
            <a:off x="58691" y="1508761"/>
            <a:ext cx="3446509" cy="4945064"/>
          </a:xfrm>
          <a:noFill/>
          <a:ln>
            <a:miter lim="800000"/>
            <a:headEnd/>
            <a:tailEnd/>
          </a:ln>
        </p:spPr>
        <p:txBody>
          <a:bodyPr vert="horz" wrap="square" lIns="91440" tIns="45720" rIns="91440" bIns="45720" numCol="1" anchor="t" anchorCtr="0" compatLnSpc="1">
            <a:prstTxWarp prst="textNoShape">
              <a:avLst/>
            </a:prstTxWarp>
          </a:bodyPr>
          <a:lstStyle/>
          <a:p>
            <a:pPr marL="0" indent="0">
              <a:buNone/>
            </a:pPr>
            <a:r>
              <a:rPr lang="en-US" u="sng" dirty="0"/>
              <a:t>Research Question:</a:t>
            </a:r>
          </a:p>
          <a:p>
            <a:pPr marL="0" indent="0">
              <a:buNone/>
            </a:pPr>
            <a:r>
              <a:rPr lang="en-US" dirty="0"/>
              <a:t>Can we produce an accurate neutron energy distribution expected from a "typical" thermonuclear or boosted nuclear weapon detonation using spectral modification at the NIF?</a:t>
            </a:r>
          </a:p>
          <a:p>
            <a:pPr marL="455612" lvl="1" indent="0">
              <a:buNone/>
            </a:pPr>
            <a:r>
              <a:rPr lang="en-US" dirty="0"/>
              <a:t>			</a:t>
            </a:r>
          </a:p>
          <a:p>
            <a:endParaRPr lang="en-US" dirty="0"/>
          </a:p>
          <a:p>
            <a:pPr marL="455612" lvl="1" indent="0">
              <a:buNone/>
            </a:pPr>
            <a:r>
              <a:rPr lang="en-US" dirty="0"/>
              <a:t>		</a:t>
            </a:r>
          </a:p>
        </p:txBody>
      </p:sp>
      <p:sp>
        <p:nvSpPr>
          <p:cNvPr id="6" name="AutoShape 2" descr="Image result for bad science reproducibility cartoon"/>
          <p:cNvSpPr>
            <a:spLocks noChangeAspect="1" noChangeArrowheads="1"/>
          </p:cNvSpPr>
          <p:nvPr/>
        </p:nvSpPr>
        <p:spPr bwMode="auto">
          <a:xfrm>
            <a:off x="155575" y="-990600"/>
            <a:ext cx="4772025" cy="20669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93414D8F-C035-4B5D-BE01-8A95E41D4421}"/>
              </a:ext>
            </a:extLst>
          </p:cNvPr>
          <p:cNvPicPr>
            <a:picLocks noChangeAspect="1"/>
          </p:cNvPicPr>
          <p:nvPr/>
        </p:nvPicPr>
        <p:blipFill>
          <a:blip r:embed="rId2"/>
          <a:stretch>
            <a:fillRect/>
          </a:stretch>
        </p:blipFill>
        <p:spPr>
          <a:xfrm>
            <a:off x="3657600" y="1676400"/>
            <a:ext cx="5427709" cy="3866799"/>
          </a:xfrm>
          <a:prstGeom prst="rect">
            <a:avLst/>
          </a:prstGeom>
        </p:spPr>
      </p:pic>
    </p:spTree>
    <p:extLst>
      <p:ext uri="{BB962C8B-B14F-4D97-AF65-F5344CB8AC3E}">
        <p14:creationId xmlns:p14="http://schemas.microsoft.com/office/powerpoint/2010/main" val="1765354647"/>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Fission Yields </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40</a:t>
            </a:fld>
            <a:endParaRPr lang="en-US"/>
          </a:p>
        </p:txBody>
      </p:sp>
      <p:pic>
        <p:nvPicPr>
          <p:cNvPr id="6" name="Content Placeholder 5">
            <a:extLst>
              <a:ext uri="{FF2B5EF4-FFF2-40B4-BE49-F238E27FC236}">
                <a16:creationId xmlns:a16="http://schemas.microsoft.com/office/drawing/2014/main" id="{CF6077CF-3A66-4FAE-8CEE-03B795AC6992}"/>
              </a:ext>
            </a:extLst>
          </p:cNvPr>
          <p:cNvPicPr>
            <a:picLocks noGrp="1" noChangeAspect="1"/>
          </p:cNvPicPr>
          <p:nvPr>
            <p:ph idx="1"/>
          </p:nvPr>
        </p:nvPicPr>
        <p:blipFill>
          <a:blip r:embed="rId2"/>
          <a:stretch>
            <a:fillRect/>
          </a:stretch>
        </p:blipFill>
        <p:spPr>
          <a:xfrm>
            <a:off x="17929" y="1981200"/>
            <a:ext cx="4447885" cy="3610113"/>
          </a:xfrm>
          <a:prstGeom prst="rect">
            <a:avLst/>
          </a:prstGeom>
        </p:spPr>
      </p:pic>
      <p:pic>
        <p:nvPicPr>
          <p:cNvPr id="7" name="Picture 6">
            <a:extLst>
              <a:ext uri="{FF2B5EF4-FFF2-40B4-BE49-F238E27FC236}">
                <a16:creationId xmlns:a16="http://schemas.microsoft.com/office/drawing/2014/main" id="{F30D88CF-7BA9-40FD-8542-D431D47142FA}"/>
              </a:ext>
            </a:extLst>
          </p:cNvPr>
          <p:cNvPicPr>
            <a:picLocks noChangeAspect="1"/>
          </p:cNvPicPr>
          <p:nvPr/>
        </p:nvPicPr>
        <p:blipFill>
          <a:blip r:embed="rId3"/>
          <a:stretch>
            <a:fillRect/>
          </a:stretch>
        </p:blipFill>
        <p:spPr>
          <a:xfrm>
            <a:off x="4558553" y="2057399"/>
            <a:ext cx="4530362" cy="3305313"/>
          </a:xfrm>
          <a:prstGeom prst="rect">
            <a:avLst/>
          </a:prstGeom>
        </p:spPr>
      </p:pic>
      <p:sp>
        <p:nvSpPr>
          <p:cNvPr id="8" name="TextBox 7">
            <a:extLst>
              <a:ext uri="{FF2B5EF4-FFF2-40B4-BE49-F238E27FC236}">
                <a16:creationId xmlns:a16="http://schemas.microsoft.com/office/drawing/2014/main" id="{5529970E-EF88-47C6-8690-2E3C97DA5D04}"/>
              </a:ext>
            </a:extLst>
          </p:cNvPr>
          <p:cNvSpPr txBox="1"/>
          <p:nvPr/>
        </p:nvSpPr>
        <p:spPr>
          <a:xfrm>
            <a:off x="990600" y="1676400"/>
            <a:ext cx="3048000" cy="369332"/>
          </a:xfrm>
          <a:prstGeom prst="rect">
            <a:avLst/>
          </a:prstGeom>
          <a:noFill/>
        </p:spPr>
        <p:txBody>
          <a:bodyPr wrap="square" rtlCol="0">
            <a:spAutoFit/>
          </a:bodyPr>
          <a:lstStyle/>
          <a:p>
            <a:r>
              <a:rPr lang="en-US" dirty="0"/>
              <a:t>U-235 thermal (</a:t>
            </a:r>
            <a:r>
              <a:rPr lang="en-US" dirty="0" err="1"/>
              <a:t>n,f</a:t>
            </a:r>
            <a:r>
              <a:rPr lang="en-US" dirty="0"/>
              <a:t>)</a:t>
            </a:r>
          </a:p>
        </p:txBody>
      </p:sp>
    </p:spTree>
    <p:extLst>
      <p:ext uri="{BB962C8B-B14F-4D97-AF65-F5344CB8AC3E}">
        <p14:creationId xmlns:p14="http://schemas.microsoft.com/office/powerpoint/2010/main" val="1851873126"/>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Fission Product Estimation</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41</a:t>
            </a:fld>
            <a:endParaRPr lang="en-US"/>
          </a:p>
        </p:txBody>
      </p:sp>
      <p:sp>
        <p:nvSpPr>
          <p:cNvPr id="7" name="Content Placeholder 6">
            <a:extLst>
              <a:ext uri="{FF2B5EF4-FFF2-40B4-BE49-F238E27FC236}">
                <a16:creationId xmlns:a16="http://schemas.microsoft.com/office/drawing/2014/main" id="{9C905078-88DE-4E1B-951E-177AA37ABFC3}"/>
              </a:ext>
            </a:extLst>
          </p:cNvPr>
          <p:cNvSpPr>
            <a:spLocks noGrp="1"/>
          </p:cNvSpPr>
          <p:nvPr>
            <p:ph idx="1"/>
          </p:nvPr>
        </p:nvSpPr>
        <p:spPr/>
        <p:txBody>
          <a:bodyPr/>
          <a:lstStyle/>
          <a:p>
            <a:r>
              <a:rPr lang="en-US" dirty="0"/>
              <a:t>General Observables of Fission (GEF) </a:t>
            </a:r>
          </a:p>
          <a:p>
            <a:r>
              <a:rPr lang="en-US" dirty="0"/>
              <a:t>Fit to model (Nagy fits) </a:t>
            </a:r>
          </a:p>
        </p:txBody>
      </p:sp>
      <p:pic>
        <p:nvPicPr>
          <p:cNvPr id="9" name="Picture 8">
            <a:extLst>
              <a:ext uri="{FF2B5EF4-FFF2-40B4-BE49-F238E27FC236}">
                <a16:creationId xmlns:a16="http://schemas.microsoft.com/office/drawing/2014/main" id="{19B1A3F0-41ED-429C-A689-04C745819761}"/>
              </a:ext>
            </a:extLst>
          </p:cNvPr>
          <p:cNvPicPr>
            <a:picLocks noChangeAspect="1"/>
          </p:cNvPicPr>
          <p:nvPr/>
        </p:nvPicPr>
        <p:blipFill>
          <a:blip r:embed="rId2"/>
          <a:stretch>
            <a:fillRect/>
          </a:stretch>
        </p:blipFill>
        <p:spPr>
          <a:xfrm>
            <a:off x="3962400" y="1823248"/>
            <a:ext cx="2819400" cy="617387"/>
          </a:xfrm>
          <a:prstGeom prst="rect">
            <a:avLst/>
          </a:prstGeom>
        </p:spPr>
      </p:pic>
      <p:pic>
        <p:nvPicPr>
          <p:cNvPr id="10" name="Picture 9">
            <a:extLst>
              <a:ext uri="{FF2B5EF4-FFF2-40B4-BE49-F238E27FC236}">
                <a16:creationId xmlns:a16="http://schemas.microsoft.com/office/drawing/2014/main" id="{6B438854-2EBD-4181-AF26-3F9213F0451B}"/>
              </a:ext>
            </a:extLst>
          </p:cNvPr>
          <p:cNvPicPr>
            <a:picLocks noChangeAspect="1"/>
          </p:cNvPicPr>
          <p:nvPr/>
        </p:nvPicPr>
        <p:blipFill>
          <a:blip r:embed="rId3"/>
          <a:stretch>
            <a:fillRect/>
          </a:stretch>
        </p:blipFill>
        <p:spPr>
          <a:xfrm>
            <a:off x="4572000" y="2423775"/>
            <a:ext cx="4183718" cy="3893987"/>
          </a:xfrm>
          <a:prstGeom prst="rect">
            <a:avLst/>
          </a:prstGeom>
        </p:spPr>
      </p:pic>
      <p:pic>
        <p:nvPicPr>
          <p:cNvPr id="11" name="Picture 10">
            <a:extLst>
              <a:ext uri="{FF2B5EF4-FFF2-40B4-BE49-F238E27FC236}">
                <a16:creationId xmlns:a16="http://schemas.microsoft.com/office/drawing/2014/main" id="{FC79A4C2-ACB9-4042-92E9-DBB220617FDF}"/>
              </a:ext>
            </a:extLst>
          </p:cNvPr>
          <p:cNvPicPr>
            <a:picLocks noChangeAspect="1"/>
          </p:cNvPicPr>
          <p:nvPr/>
        </p:nvPicPr>
        <p:blipFill>
          <a:blip r:embed="rId4"/>
          <a:stretch>
            <a:fillRect/>
          </a:stretch>
        </p:blipFill>
        <p:spPr>
          <a:xfrm>
            <a:off x="1" y="2586197"/>
            <a:ext cx="4731932" cy="3658857"/>
          </a:xfrm>
          <a:prstGeom prst="rect">
            <a:avLst/>
          </a:prstGeom>
        </p:spPr>
      </p:pic>
    </p:spTree>
    <p:extLst>
      <p:ext uri="{BB962C8B-B14F-4D97-AF65-F5344CB8AC3E}">
        <p14:creationId xmlns:p14="http://schemas.microsoft.com/office/powerpoint/2010/main" val="176947900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B6FDFF-78BE-4509-BD33-6E4158BC4D38}"/>
              </a:ext>
            </a:extLst>
          </p:cNvPr>
          <p:cNvPicPr>
            <a:picLocks noChangeAspect="1"/>
          </p:cNvPicPr>
          <p:nvPr/>
        </p:nvPicPr>
        <p:blipFill>
          <a:blip r:embed="rId2"/>
          <a:stretch>
            <a:fillRect/>
          </a:stretch>
        </p:blipFill>
        <p:spPr>
          <a:xfrm>
            <a:off x="766578" y="2020430"/>
            <a:ext cx="3031281" cy="620035"/>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EB600E6-C427-4DD8-AB89-137F8AF4D1D7}"/>
                  </a:ext>
                </a:extLst>
              </p:cNvPr>
              <p:cNvSpPr txBox="1">
                <a:spLocks/>
              </p:cNvSpPr>
              <p:nvPr/>
            </p:nvSpPr>
            <p:spPr>
              <a:xfrm>
                <a:off x="48397" y="1279933"/>
                <a:ext cx="8534400" cy="4876800"/>
              </a:xfrm>
              <a:prstGeom prst="rect">
                <a:avLst/>
              </a:prstGeom>
            </p:spPr>
            <p:txBody>
              <a:bodyPr/>
              <a:lst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buFont typeface="Wingdings" pitchFamily="2" charset="2"/>
                  <a:buChar char="§"/>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a:lstStyle>
              <a:p>
                <a:r>
                  <a:rPr lang="en-US" kern="0" dirty="0"/>
                  <a:t>Saturation Activity </a:t>
                </a:r>
              </a:p>
              <a:p>
                <a:r>
                  <a:rPr lang="en-US" kern="0" dirty="0"/>
                  <a:t>Activity Post Irradiation </a:t>
                </a:r>
              </a:p>
              <a:p>
                <a:pPr marL="0" indent="0">
                  <a:buNone/>
                </a:pPr>
                <a:endParaRPr lang="en-US" sz="300" kern="0" dirty="0"/>
              </a:p>
              <a:p>
                <a:pPr marL="0" indent="0">
                  <a:buNone/>
                </a:pPr>
                <a:endParaRPr lang="en-US" sz="300" kern="0" dirty="0"/>
              </a:p>
              <a:p>
                <a:pPr marL="0" indent="0">
                  <a:buNone/>
                </a:pPr>
                <a:endParaRPr lang="en-US" sz="300" kern="0" dirty="0"/>
              </a:p>
              <a:p>
                <a:pPr marL="0" indent="0">
                  <a:buNone/>
                </a:pPr>
                <a:endParaRPr lang="en-US" sz="300" kern="0" dirty="0"/>
              </a:p>
              <a:p>
                <a:pPr marL="0" indent="0">
                  <a:buNone/>
                </a:pPr>
                <a:endParaRPr lang="en-US" sz="300" kern="0" dirty="0"/>
              </a:p>
              <a:p>
                <a:pPr marL="0" indent="0">
                  <a:buNone/>
                </a:pPr>
                <a:endParaRPr lang="en-US" sz="300" kern="0" dirty="0"/>
              </a:p>
              <a:p>
                <a:pPr marL="0" indent="0">
                  <a:buNone/>
                </a:pPr>
                <a:r>
                  <a:rPr lang="en-US" kern="0" dirty="0"/>
                  <a:t> </a:t>
                </a:r>
                <a14:m>
                  <m:oMath xmlns:m="http://schemas.openxmlformats.org/officeDocument/2006/math">
                    <m:r>
                      <a:rPr lang="en-US" b="0" i="0" kern="0" smtClean="0">
                        <a:latin typeface="Cambria Math" panose="02040503050406030204" pitchFamily="18" charset="0"/>
                      </a:rPr>
                      <m:t>           </m:t>
                    </m:r>
                    <m:sSub>
                      <m:sSubPr>
                        <m:ctrlPr>
                          <a:rPr lang="en-US" b="0" i="1" kern="0" smtClean="0">
                            <a:latin typeface="Cambria Math" panose="02040503050406030204" pitchFamily="18" charset="0"/>
                          </a:rPr>
                        </m:ctrlPr>
                      </m:sSubPr>
                      <m:e>
                        <m:r>
                          <a:rPr lang="en-US" b="0" i="1" kern="0" smtClean="0">
                            <a:latin typeface="Cambria Math" panose="02040503050406030204" pitchFamily="18" charset="0"/>
                          </a:rPr>
                          <m:t>𝑡</m:t>
                        </m:r>
                      </m:e>
                      <m:sub>
                        <m:r>
                          <a:rPr lang="en-US" b="0" i="1" kern="0" smtClean="0">
                            <a:latin typeface="Cambria Math" panose="02040503050406030204" pitchFamily="18" charset="0"/>
                          </a:rPr>
                          <m:t>𝑖</m:t>
                        </m:r>
                      </m:sub>
                    </m:sSub>
                    <m:r>
                      <a:rPr lang="en-US" b="0" i="0" kern="0" smtClean="0">
                        <a:latin typeface="Cambria Math" panose="02040503050406030204" pitchFamily="18" charset="0"/>
                      </a:rPr>
                      <m:t> −</m:t>
                    </m:r>
                  </m:oMath>
                </a14:m>
                <a:r>
                  <a:rPr lang="en-US" kern="0" dirty="0"/>
                  <a:t> irradiation time</a:t>
                </a:r>
              </a:p>
              <a:p>
                <a:pPr marL="0" indent="0">
                  <a:buNone/>
                </a:pPr>
                <a:endParaRPr lang="en-US" kern="0" dirty="0"/>
              </a:p>
              <a:p>
                <a:r>
                  <a:rPr lang="en-US" kern="0" dirty="0"/>
                  <a:t>Short pulse approximation </a:t>
                </a:r>
              </a:p>
              <a:p>
                <a:pPr marL="0" indent="0">
                  <a:buNone/>
                </a:pPr>
                <a:r>
                  <a:rPr lang="en-US" kern="0" dirty="0"/>
                  <a:t>     (Applicable to NIF) </a:t>
                </a:r>
              </a:p>
            </p:txBody>
          </p:sp>
        </mc:Choice>
        <mc:Fallback xmlns="">
          <p:sp>
            <p:nvSpPr>
              <p:cNvPr id="7" name="Content Placeholder 6">
                <a:extLst>
                  <a:ext uri="{FF2B5EF4-FFF2-40B4-BE49-F238E27FC236}">
                    <a16:creationId xmlns:a16="http://schemas.microsoft.com/office/drawing/2014/main" id="{8EB600E6-C427-4DD8-AB89-137F8AF4D1D7}"/>
                  </a:ext>
                </a:extLst>
              </p:cNvPr>
              <p:cNvSpPr txBox="1">
                <a:spLocks noRot="1" noChangeAspect="1" noMove="1" noResize="1" noEditPoints="1" noAdjustHandles="1" noChangeArrowheads="1" noChangeShapeType="1" noTextEdit="1"/>
              </p:cNvSpPr>
              <p:nvPr/>
            </p:nvSpPr>
            <p:spPr>
              <a:xfrm>
                <a:off x="48397" y="1279933"/>
                <a:ext cx="8534400" cy="4876800"/>
              </a:xfrm>
              <a:prstGeom prst="rect">
                <a:avLst/>
              </a:prstGeom>
              <a:blipFill>
                <a:blip r:embed="rId3"/>
                <a:stretch>
                  <a:fillRect l="-1000" t="-875"/>
                </a:stretch>
              </a:blipFill>
            </p:spPr>
            <p:txBody>
              <a:bodyPr/>
              <a:lstStyle/>
              <a:p>
                <a:r>
                  <a:rPr lang="en-US">
                    <a:noFill/>
                  </a:rPr>
                  <a:t> </a:t>
                </a:r>
              </a:p>
            </p:txBody>
          </p:sp>
        </mc:Fallback>
      </mc:AlternateContent>
      <p:pic>
        <p:nvPicPr>
          <p:cNvPr id="12" name="Content Placeholder 11">
            <a:extLst>
              <a:ext uri="{FF2B5EF4-FFF2-40B4-BE49-F238E27FC236}">
                <a16:creationId xmlns:a16="http://schemas.microsoft.com/office/drawing/2014/main" id="{78F1DC68-2AB9-44C2-A59E-A46FBAC8910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191000" y="2252382"/>
            <a:ext cx="4977570" cy="3568209"/>
          </a:xfrm>
        </p:spPr>
      </p:pic>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Foil Activation </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42</a:t>
            </a:fld>
            <a:endParaRPr lang="en-US"/>
          </a:p>
        </p:txBody>
      </p:sp>
      <p:pic>
        <p:nvPicPr>
          <p:cNvPr id="3" name="Picture 2">
            <a:extLst>
              <a:ext uri="{FF2B5EF4-FFF2-40B4-BE49-F238E27FC236}">
                <a16:creationId xmlns:a16="http://schemas.microsoft.com/office/drawing/2014/main" id="{5ACA2707-128D-4750-9F35-D3A5CF2BCBA0}"/>
              </a:ext>
            </a:extLst>
          </p:cNvPr>
          <p:cNvPicPr>
            <a:picLocks noChangeAspect="1"/>
          </p:cNvPicPr>
          <p:nvPr/>
        </p:nvPicPr>
        <p:blipFill>
          <a:blip r:embed="rId5"/>
          <a:stretch>
            <a:fillRect/>
          </a:stretch>
        </p:blipFill>
        <p:spPr>
          <a:xfrm>
            <a:off x="4259637" y="1037409"/>
            <a:ext cx="3962402" cy="1043533"/>
          </a:xfrm>
          <a:prstGeom prst="rect">
            <a:avLst/>
          </a:prstGeom>
        </p:spPr>
      </p:pic>
      <p:pic>
        <p:nvPicPr>
          <p:cNvPr id="6" name="Picture 5">
            <a:extLst>
              <a:ext uri="{FF2B5EF4-FFF2-40B4-BE49-F238E27FC236}">
                <a16:creationId xmlns:a16="http://schemas.microsoft.com/office/drawing/2014/main" id="{BB50965A-267E-4122-8D94-EB9025E4D15C}"/>
              </a:ext>
            </a:extLst>
          </p:cNvPr>
          <p:cNvPicPr>
            <a:picLocks noChangeAspect="1"/>
          </p:cNvPicPr>
          <p:nvPr/>
        </p:nvPicPr>
        <p:blipFill>
          <a:blip r:embed="rId6"/>
          <a:stretch>
            <a:fillRect/>
          </a:stretch>
        </p:blipFill>
        <p:spPr>
          <a:xfrm>
            <a:off x="426694" y="4239590"/>
            <a:ext cx="3711048" cy="836086"/>
          </a:xfrm>
          <a:prstGeom prst="rect">
            <a:avLst/>
          </a:prstGeom>
        </p:spPr>
      </p:pic>
    </p:spTree>
    <p:extLst>
      <p:ext uri="{BB962C8B-B14F-4D97-AF65-F5344CB8AC3E}">
        <p14:creationId xmlns:p14="http://schemas.microsoft.com/office/powerpoint/2010/main" val="217160525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032C22-7604-415E-B0E6-F49A1CF11CA0}"/>
              </a:ext>
            </a:extLst>
          </p:cNvPr>
          <p:cNvPicPr>
            <a:picLocks noChangeAspect="1"/>
          </p:cNvPicPr>
          <p:nvPr/>
        </p:nvPicPr>
        <p:blipFill>
          <a:blip r:embed="rId2"/>
          <a:stretch>
            <a:fillRect/>
          </a:stretch>
        </p:blipFill>
        <p:spPr>
          <a:xfrm>
            <a:off x="38100" y="3124200"/>
            <a:ext cx="4385641" cy="1143000"/>
          </a:xfrm>
          <a:prstGeom prst="rect">
            <a:avLst/>
          </a:prstGeom>
        </p:spPr>
      </p:pic>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Unfolding Solution Methods</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43</a:t>
            </a:fld>
            <a:endParaRPr lang="en-US" dirty="0"/>
          </a:p>
        </p:txBody>
      </p:sp>
      <p:sp>
        <p:nvSpPr>
          <p:cNvPr id="8" name="Content Placeholder 7">
            <a:extLst>
              <a:ext uri="{FF2B5EF4-FFF2-40B4-BE49-F238E27FC236}">
                <a16:creationId xmlns:a16="http://schemas.microsoft.com/office/drawing/2014/main" id="{A4BA2AD7-CE31-49AB-B925-6ED76B777E21}"/>
              </a:ext>
            </a:extLst>
          </p:cNvPr>
          <p:cNvSpPr>
            <a:spLocks noGrp="1"/>
          </p:cNvSpPr>
          <p:nvPr>
            <p:ph idx="1"/>
          </p:nvPr>
        </p:nvSpPr>
        <p:spPr>
          <a:xfrm>
            <a:off x="38100" y="1142999"/>
            <a:ext cx="8953500" cy="5349875"/>
          </a:xfrm>
        </p:spPr>
        <p:txBody>
          <a:bodyPr/>
          <a:lstStyle/>
          <a:p>
            <a:pPr marL="457200" indent="-457200">
              <a:buFont typeface="+mj-lt"/>
              <a:buAutoNum type="arabicPeriod"/>
            </a:pPr>
            <a:r>
              <a:rPr lang="en-US" dirty="0"/>
              <a:t>Matrix inversion</a:t>
            </a:r>
          </a:p>
          <a:p>
            <a:pPr marL="457200" indent="-457200">
              <a:buFont typeface="+mj-lt"/>
              <a:buAutoNum type="arabicPeriod"/>
            </a:pPr>
            <a:endParaRPr lang="en-US" dirty="0"/>
          </a:p>
          <a:p>
            <a:pPr marL="457200" indent="-457200">
              <a:buFont typeface="+mj-lt"/>
              <a:buAutoNum type="arabicPeriod"/>
            </a:pPr>
            <a:endParaRPr lang="en-US" sz="2000" dirty="0"/>
          </a:p>
          <a:p>
            <a:pPr marL="457200" indent="-457200">
              <a:buFont typeface="+mj-lt"/>
              <a:buAutoNum type="arabicPeriod"/>
            </a:pPr>
            <a:r>
              <a:rPr lang="en-US" dirty="0"/>
              <a:t>Least-square spectral adjustment (ex. PNNL STAYSL)</a:t>
            </a:r>
          </a:p>
          <a:p>
            <a:pPr marL="855662" lvl="1" indent="-457200">
              <a:buFont typeface="+mj-lt"/>
              <a:buAutoNum type="alphaLcParenR"/>
            </a:pPr>
            <a:r>
              <a:rPr lang="en-US" dirty="0"/>
              <a:t>Incorporates uncertainty and an can incorporate covariance</a:t>
            </a:r>
          </a:p>
          <a:p>
            <a:pPr marL="398462" lvl="1" indent="0">
              <a:buNone/>
            </a:pPr>
            <a:r>
              <a:rPr lang="en-US" dirty="0"/>
              <a:t> </a:t>
            </a:r>
          </a:p>
          <a:p>
            <a:pPr marL="398462" lvl="1" indent="0">
              <a:buNone/>
            </a:pPr>
            <a:endParaRPr lang="en-US" dirty="0"/>
          </a:p>
          <a:p>
            <a:pPr marL="398462" lvl="1" indent="0">
              <a:buNone/>
            </a:pPr>
            <a:endParaRPr lang="en-US" dirty="0"/>
          </a:p>
          <a:p>
            <a:pPr marL="398462" lvl="1" indent="0">
              <a:buNone/>
            </a:pPr>
            <a:endParaRPr lang="en-US" dirty="0"/>
          </a:p>
          <a:p>
            <a:pPr marL="855662" lvl="1" indent="-457200">
              <a:buFont typeface="+mj-lt"/>
              <a:buAutoNum type="alphaLcParenR" startAt="2"/>
            </a:pPr>
            <a:r>
              <a:rPr lang="en-US" dirty="0"/>
              <a:t>Requires guess spectrum</a:t>
            </a:r>
          </a:p>
          <a:p>
            <a:pPr marL="398462" lvl="1" indent="0">
              <a:buNone/>
            </a:pPr>
            <a:endParaRPr lang="en-US" dirty="0"/>
          </a:p>
          <a:p>
            <a:pPr marL="457200" indent="-457200">
              <a:buFont typeface="+mj-lt"/>
              <a:buAutoNum type="arabicPeriod"/>
            </a:pPr>
            <a:r>
              <a:rPr lang="en-US" dirty="0"/>
              <a:t>Stochastic methods</a:t>
            </a:r>
          </a:p>
          <a:p>
            <a:pPr marL="855662" lvl="1" indent="-457200">
              <a:buFont typeface="+mj-lt"/>
              <a:buAutoNum type="arabicPeriod"/>
            </a:pPr>
            <a:endParaRPr lang="en-US" dirty="0"/>
          </a:p>
        </p:txBody>
      </p:sp>
      <p:pic>
        <p:nvPicPr>
          <p:cNvPr id="5" name="Picture 4">
            <a:extLst>
              <a:ext uri="{FF2B5EF4-FFF2-40B4-BE49-F238E27FC236}">
                <a16:creationId xmlns:a16="http://schemas.microsoft.com/office/drawing/2014/main" id="{DC1444D2-ECAE-4FF4-A2E6-9448FCF96240}"/>
              </a:ext>
            </a:extLst>
          </p:cNvPr>
          <p:cNvPicPr>
            <a:picLocks noChangeAspect="1"/>
          </p:cNvPicPr>
          <p:nvPr/>
        </p:nvPicPr>
        <p:blipFill>
          <a:blip r:embed="rId3"/>
          <a:stretch>
            <a:fillRect/>
          </a:stretch>
        </p:blipFill>
        <p:spPr>
          <a:xfrm>
            <a:off x="4356498" y="1142998"/>
            <a:ext cx="4141830" cy="885825"/>
          </a:xfrm>
          <a:prstGeom prst="rect">
            <a:avLst/>
          </a:prstGeom>
        </p:spPr>
      </p:pic>
      <p:pic>
        <p:nvPicPr>
          <p:cNvPr id="7" name="Picture 6">
            <a:extLst>
              <a:ext uri="{FF2B5EF4-FFF2-40B4-BE49-F238E27FC236}">
                <a16:creationId xmlns:a16="http://schemas.microsoft.com/office/drawing/2014/main" id="{1E19C183-BD32-458E-83D8-EA3598C899EF}"/>
              </a:ext>
            </a:extLst>
          </p:cNvPr>
          <p:cNvPicPr>
            <a:picLocks noChangeAspect="1"/>
          </p:cNvPicPr>
          <p:nvPr/>
        </p:nvPicPr>
        <p:blipFill>
          <a:blip r:embed="rId4"/>
          <a:stretch>
            <a:fillRect/>
          </a:stretch>
        </p:blipFill>
        <p:spPr>
          <a:xfrm>
            <a:off x="4720261" y="3211049"/>
            <a:ext cx="3486150" cy="990600"/>
          </a:xfrm>
          <a:prstGeom prst="rect">
            <a:avLst/>
          </a:prstGeom>
        </p:spPr>
      </p:pic>
      <p:sp>
        <p:nvSpPr>
          <p:cNvPr id="6" name="TextBox 5">
            <a:extLst>
              <a:ext uri="{FF2B5EF4-FFF2-40B4-BE49-F238E27FC236}">
                <a16:creationId xmlns:a16="http://schemas.microsoft.com/office/drawing/2014/main" id="{C54D20B9-634E-46A2-AC7B-70D14433C5B3}"/>
              </a:ext>
            </a:extLst>
          </p:cNvPr>
          <p:cNvSpPr txBox="1"/>
          <p:nvPr/>
        </p:nvSpPr>
        <p:spPr>
          <a:xfrm>
            <a:off x="4496921" y="3158735"/>
            <a:ext cx="4385641" cy="1754326"/>
          </a:xfrm>
          <a:prstGeom prst="rect">
            <a:avLst/>
          </a:prstGeom>
          <a:noFill/>
          <a:ln>
            <a:noFill/>
          </a:ln>
        </p:spPr>
        <p:txBody>
          <a:bodyPr wrap="square" rtlCol="0">
            <a:spAutoFit/>
          </a:bodyPr>
          <a:lstStyle/>
          <a:p>
            <a:endParaRPr lang="en-US" dirty="0"/>
          </a:p>
          <a:p>
            <a:endParaRPr lang="en-US" dirty="0"/>
          </a:p>
          <a:p>
            <a:endParaRPr lang="en-US" dirty="0"/>
          </a:p>
          <a:p>
            <a:r>
              <a:rPr lang="en-US" dirty="0"/>
              <a:t>P = Neutron flux and nuclear data </a:t>
            </a:r>
          </a:p>
          <a:p>
            <a:r>
              <a:rPr lang="en-US" dirty="0"/>
              <a:t>A = Activity </a:t>
            </a:r>
          </a:p>
          <a:p>
            <a:r>
              <a:rPr lang="en-US" dirty="0"/>
              <a:t>N =Covariance </a:t>
            </a:r>
          </a:p>
        </p:txBody>
      </p:sp>
    </p:spTree>
    <p:extLst>
      <p:ext uri="{BB962C8B-B14F-4D97-AF65-F5344CB8AC3E}">
        <p14:creationId xmlns:p14="http://schemas.microsoft.com/office/powerpoint/2010/main" val="2155261928"/>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Nuclear Data Uncertainty</a:t>
            </a:r>
          </a:p>
        </p:txBody>
      </p:sp>
      <p:sp>
        <p:nvSpPr>
          <p:cNvPr id="4" name="Slide Number Placeholder 3"/>
          <p:cNvSpPr>
            <a:spLocks noGrp="1"/>
          </p:cNvSpPr>
          <p:nvPr>
            <p:ph type="sldNum" sz="quarter" idx="10"/>
          </p:nvPr>
        </p:nvSpPr>
        <p:spPr/>
        <p:txBody>
          <a:bodyPr/>
          <a:lstStyle/>
          <a:p>
            <a:fld id="{19845459-3F1B-4F43-8FC0-35ADCE8623CC}" type="slidenum">
              <a:rPr lang="en-US" smtClean="0"/>
              <a:pPr/>
              <a:t>44</a:t>
            </a:fld>
            <a:endParaRPr lang="en-US"/>
          </a:p>
        </p:txBody>
      </p:sp>
      <p:pic>
        <p:nvPicPr>
          <p:cNvPr id="8" name="Content Placeholder 7">
            <a:extLst>
              <a:ext uri="{FF2B5EF4-FFF2-40B4-BE49-F238E27FC236}">
                <a16:creationId xmlns:a16="http://schemas.microsoft.com/office/drawing/2014/main" id="{064B8A71-E19C-463B-AB20-7AC822006B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34917" y="2123031"/>
            <a:ext cx="4509083" cy="3276600"/>
          </a:xfrm>
        </p:spPr>
      </p:pic>
      <p:pic>
        <p:nvPicPr>
          <p:cNvPr id="10" name="Picture 9">
            <a:extLst>
              <a:ext uri="{FF2B5EF4-FFF2-40B4-BE49-F238E27FC236}">
                <a16:creationId xmlns:a16="http://schemas.microsoft.com/office/drawing/2014/main" id="{8D218A35-03DD-4C41-ADB1-CB2483423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 y="2133600"/>
            <a:ext cx="4654512" cy="3337776"/>
          </a:xfrm>
          <a:prstGeom prst="rect">
            <a:avLst/>
          </a:prstGeom>
        </p:spPr>
      </p:pic>
    </p:spTree>
    <p:extLst>
      <p:ext uri="{BB962C8B-B14F-4D97-AF65-F5344CB8AC3E}">
        <p14:creationId xmlns:p14="http://schemas.microsoft.com/office/powerpoint/2010/main" val="381469777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a:xfrm>
            <a:off x="1066800" y="-15875"/>
            <a:ext cx="6553200" cy="990600"/>
          </a:xfrm>
        </p:spPr>
        <p:txBody>
          <a:bodyPr/>
          <a:lstStyle/>
          <a:p>
            <a:r>
              <a:rPr lang="en-US" sz="2800" dirty="0"/>
              <a:t>Previous Work </a:t>
            </a:r>
          </a:p>
        </p:txBody>
      </p:sp>
      <p:sp>
        <p:nvSpPr>
          <p:cNvPr id="3" name="Content Placeholder 2">
            <a:extLst>
              <a:ext uri="{FF2B5EF4-FFF2-40B4-BE49-F238E27FC236}">
                <a16:creationId xmlns:a16="http://schemas.microsoft.com/office/drawing/2014/main" id="{52EC3828-2462-4856-9BC2-37D2053EEF58}"/>
              </a:ext>
            </a:extLst>
          </p:cNvPr>
          <p:cNvSpPr>
            <a:spLocks noGrp="1"/>
          </p:cNvSpPr>
          <p:nvPr>
            <p:ph idx="1"/>
          </p:nvPr>
        </p:nvSpPr>
        <p:spPr>
          <a:xfrm>
            <a:off x="304800" y="1295400"/>
            <a:ext cx="4711836" cy="4876800"/>
          </a:xfrm>
        </p:spPr>
        <p:txBody>
          <a:bodyPr/>
          <a:lstStyle/>
          <a:p>
            <a:r>
              <a:rPr lang="en-US" dirty="0"/>
              <a:t>UC – Berkeley and LLNL developed energy tuning assembly (ETA). </a:t>
            </a:r>
          </a:p>
          <a:p>
            <a:r>
              <a:rPr lang="en-US" dirty="0"/>
              <a:t>Coeus metaheuristic optimization software package</a:t>
            </a:r>
          </a:p>
          <a:p>
            <a:r>
              <a:rPr lang="en-US" dirty="0"/>
              <a:t>Validation test at LBNL 88-Inch Cyclotron </a:t>
            </a:r>
          </a:p>
          <a:p>
            <a:endParaRPr lang="en-US" dirty="0"/>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45</a:t>
            </a:fld>
            <a:endParaRPr lang="en-US"/>
          </a:p>
        </p:txBody>
      </p:sp>
      <p:pic>
        <p:nvPicPr>
          <p:cNvPr id="6" name="Picture 5">
            <a:extLst>
              <a:ext uri="{FF2B5EF4-FFF2-40B4-BE49-F238E27FC236}">
                <a16:creationId xmlns:a16="http://schemas.microsoft.com/office/drawing/2014/main" id="{4AB4BE49-42B8-4B17-BBE6-0E1DE2B7FF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6981" y="1371600"/>
            <a:ext cx="4310110" cy="4976668"/>
          </a:xfrm>
          <a:prstGeom prst="rect">
            <a:avLst/>
          </a:prstGeom>
        </p:spPr>
      </p:pic>
    </p:spTree>
    <p:extLst>
      <p:ext uri="{BB962C8B-B14F-4D97-AF65-F5344CB8AC3E}">
        <p14:creationId xmlns:p14="http://schemas.microsoft.com/office/powerpoint/2010/main" val="252805157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a:xfrm>
            <a:off x="1066800" y="-15875"/>
            <a:ext cx="6553200" cy="990600"/>
          </a:xfrm>
        </p:spPr>
        <p:txBody>
          <a:bodyPr/>
          <a:lstStyle/>
          <a:p>
            <a:r>
              <a:rPr lang="en-US" sz="2800" dirty="0"/>
              <a:t>Options to Generate Representative Nuclear Weapon Environments </a:t>
            </a:r>
          </a:p>
        </p:txBody>
      </p:sp>
      <p:sp>
        <p:nvSpPr>
          <p:cNvPr id="3" name="Content Placeholder 2">
            <a:extLst>
              <a:ext uri="{FF2B5EF4-FFF2-40B4-BE49-F238E27FC236}">
                <a16:creationId xmlns:a16="http://schemas.microsoft.com/office/drawing/2014/main" id="{52EC3828-2462-4856-9BC2-37D2053EEF58}"/>
              </a:ext>
            </a:extLst>
          </p:cNvPr>
          <p:cNvSpPr>
            <a:spLocks noGrp="1"/>
          </p:cNvSpPr>
          <p:nvPr>
            <p:ph idx="1"/>
          </p:nvPr>
        </p:nvSpPr>
        <p:spPr>
          <a:xfrm>
            <a:off x="304800" y="1295400"/>
            <a:ext cx="4711836" cy="4876800"/>
          </a:xfrm>
        </p:spPr>
        <p:txBody>
          <a:bodyPr/>
          <a:lstStyle/>
          <a:p>
            <a:r>
              <a:rPr lang="en-US" dirty="0"/>
              <a:t>Synthetic Fission Debris</a:t>
            </a:r>
          </a:p>
          <a:p>
            <a:pPr lvl="1"/>
            <a:r>
              <a:rPr lang="en-US" dirty="0"/>
              <a:t>Sample doping</a:t>
            </a:r>
          </a:p>
          <a:p>
            <a:pPr lvl="1"/>
            <a:r>
              <a:rPr lang="en-US" dirty="0"/>
              <a:t>Direct production using fission converters</a:t>
            </a:r>
          </a:p>
          <a:p>
            <a:pPr lvl="1"/>
            <a:r>
              <a:rPr lang="en-US" dirty="0"/>
              <a:t>Surrogate methods</a:t>
            </a:r>
          </a:p>
          <a:p>
            <a:pPr lvl="1"/>
            <a:r>
              <a:rPr lang="en-US" dirty="0"/>
              <a:t>Spectral modification</a:t>
            </a:r>
          </a:p>
          <a:p>
            <a:r>
              <a:rPr lang="en-US" dirty="0"/>
              <a:t>Neutron Effects on Electronics</a:t>
            </a:r>
          </a:p>
          <a:p>
            <a:pPr lvl="1"/>
            <a:r>
              <a:rPr lang="en-US" dirty="0"/>
              <a:t>Utilize existing sources </a:t>
            </a:r>
          </a:p>
          <a:p>
            <a:pPr lvl="1"/>
            <a:r>
              <a:rPr lang="en-US" dirty="0"/>
              <a:t>Models</a:t>
            </a:r>
          </a:p>
          <a:p>
            <a:pPr lvl="1"/>
            <a:r>
              <a:rPr lang="en-US" dirty="0"/>
              <a:t>Surrogate charged particle reactions</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46</a:t>
            </a:fld>
            <a:endParaRPr lang="en-US"/>
          </a:p>
        </p:txBody>
      </p:sp>
      <p:pic>
        <p:nvPicPr>
          <p:cNvPr id="5" name="Picture 4">
            <a:extLst>
              <a:ext uri="{FF2B5EF4-FFF2-40B4-BE49-F238E27FC236}">
                <a16:creationId xmlns:a16="http://schemas.microsoft.com/office/drawing/2014/main" id="{A62BAFA3-0069-49E0-8880-2630AD2E13DB}"/>
              </a:ext>
            </a:extLst>
          </p:cNvPr>
          <p:cNvPicPr>
            <a:picLocks noChangeAspect="1"/>
          </p:cNvPicPr>
          <p:nvPr/>
        </p:nvPicPr>
        <p:blipFill>
          <a:blip r:embed="rId3"/>
          <a:stretch>
            <a:fillRect/>
          </a:stretch>
        </p:blipFill>
        <p:spPr>
          <a:xfrm>
            <a:off x="4980777" y="1986910"/>
            <a:ext cx="3858423" cy="2884180"/>
          </a:xfrm>
          <a:prstGeom prst="rect">
            <a:avLst/>
          </a:prstGeom>
        </p:spPr>
      </p:pic>
    </p:spTree>
    <p:extLst>
      <p:ext uri="{BB962C8B-B14F-4D97-AF65-F5344CB8AC3E}">
        <p14:creationId xmlns:p14="http://schemas.microsoft.com/office/powerpoint/2010/main" val="214127757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Overview </a:t>
            </a:r>
          </a:p>
        </p:txBody>
      </p:sp>
      <p:sp>
        <p:nvSpPr>
          <p:cNvPr id="3" name="Content Placeholder 2">
            <a:extLst>
              <a:ext uri="{FF2B5EF4-FFF2-40B4-BE49-F238E27FC236}">
                <a16:creationId xmlns:a16="http://schemas.microsoft.com/office/drawing/2014/main" id="{52EC3828-2462-4856-9BC2-37D2053EEF58}"/>
              </a:ext>
            </a:extLst>
          </p:cNvPr>
          <p:cNvSpPr>
            <a:spLocks noGrp="1"/>
          </p:cNvSpPr>
          <p:nvPr>
            <p:ph idx="1"/>
          </p:nvPr>
        </p:nvSpPr>
        <p:spPr/>
        <p:txBody>
          <a:bodyPr/>
          <a:lstStyle/>
          <a:p>
            <a:r>
              <a:rPr lang="en-US" dirty="0"/>
              <a:t>Introduction and Background</a:t>
            </a:r>
          </a:p>
          <a:p>
            <a:r>
              <a:rPr lang="en-US" dirty="0"/>
              <a:t>Theory</a:t>
            </a:r>
          </a:p>
          <a:p>
            <a:r>
              <a:rPr lang="en-US" dirty="0"/>
              <a:t>Methodology </a:t>
            </a:r>
          </a:p>
          <a:p>
            <a:r>
              <a:rPr lang="en-US" dirty="0"/>
              <a:t>Research Schedule </a:t>
            </a:r>
          </a:p>
          <a:p>
            <a:r>
              <a:rPr lang="en-US" dirty="0"/>
              <a:t>Future work </a:t>
            </a:r>
          </a:p>
          <a:p>
            <a:endParaRPr lang="en-US" dirty="0"/>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47</a:t>
            </a:fld>
            <a:endParaRPr lang="en-US"/>
          </a:p>
        </p:txBody>
      </p:sp>
    </p:spTree>
    <p:extLst>
      <p:ext uri="{BB962C8B-B14F-4D97-AF65-F5344CB8AC3E}">
        <p14:creationId xmlns:p14="http://schemas.microsoft.com/office/powerpoint/2010/main" val="68609811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ATHENA Spectrum</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48</a:t>
            </a:fld>
            <a:endParaRPr lang="en-US"/>
          </a:p>
        </p:txBody>
      </p:sp>
      <p:pic>
        <p:nvPicPr>
          <p:cNvPr id="8" name="Content Placeholder 7">
            <a:extLst>
              <a:ext uri="{FF2B5EF4-FFF2-40B4-BE49-F238E27FC236}">
                <a16:creationId xmlns:a16="http://schemas.microsoft.com/office/drawing/2014/main" id="{17B7E0E8-822A-43F8-8675-BCE2849A711D}"/>
              </a:ext>
            </a:extLst>
          </p:cNvPr>
          <p:cNvPicPr>
            <a:picLocks noGrp="1" noChangeAspect="1"/>
          </p:cNvPicPr>
          <p:nvPr>
            <p:ph idx="1"/>
          </p:nvPr>
        </p:nvPicPr>
        <p:blipFill>
          <a:blip r:embed="rId2"/>
          <a:stretch>
            <a:fillRect/>
          </a:stretch>
        </p:blipFill>
        <p:spPr>
          <a:xfrm>
            <a:off x="838200" y="1295400"/>
            <a:ext cx="7232708" cy="5152714"/>
          </a:xfrm>
          <a:prstGeom prst="rect">
            <a:avLst/>
          </a:prstGeom>
        </p:spPr>
      </p:pic>
    </p:spTree>
    <p:extLst>
      <p:ext uri="{BB962C8B-B14F-4D97-AF65-F5344CB8AC3E}">
        <p14:creationId xmlns:p14="http://schemas.microsoft.com/office/powerpoint/2010/main" val="5459786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SCALE source from MCNP SSR </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49</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C447260-5338-4359-ACEA-EC0483BE14CC}"/>
                  </a:ext>
                </a:extLst>
              </p:cNvPr>
              <p:cNvSpPr txBox="1"/>
              <p:nvPr/>
            </p:nvSpPr>
            <p:spPr>
              <a:xfrm>
                <a:off x="4419600" y="1295400"/>
                <a:ext cx="4701988" cy="4893647"/>
              </a:xfrm>
              <a:prstGeom prst="rect">
                <a:avLst/>
              </a:prstGeom>
              <a:noFill/>
            </p:spPr>
            <p:txBody>
              <a:bodyPr wrap="square" rtlCol="0">
                <a:spAutoFit/>
              </a:bodyPr>
              <a:lstStyle/>
              <a:p>
                <a:r>
                  <a:rPr lang="en-US" sz="2600" dirty="0"/>
                  <a:t>Disk source - 0 to </a:t>
                </a:r>
                <a14:m>
                  <m:oMath xmlns:m="http://schemas.openxmlformats.org/officeDocument/2006/math">
                    <m:r>
                      <a:rPr lang="en-US" sz="2600" b="0" i="1" smtClean="0">
                        <a:latin typeface="Cambria Math" panose="02040503050406030204" pitchFamily="18" charset="0"/>
                      </a:rPr>
                      <m:t>𝜋</m:t>
                    </m:r>
                  </m:oMath>
                </a14:m>
                <a:r>
                  <a:rPr lang="en-US" sz="2600" dirty="0"/>
                  <a:t>  emission angles</a:t>
                </a:r>
              </a:p>
              <a:p>
                <a:endParaRPr lang="en-US" sz="2600" dirty="0"/>
              </a:p>
              <a:p>
                <a:r>
                  <a:rPr lang="en-US" sz="2600" dirty="0"/>
                  <a:t>4 line sources – 0 to </a:t>
                </a:r>
                <a14:m>
                  <m:oMath xmlns:m="http://schemas.openxmlformats.org/officeDocument/2006/math">
                    <m:r>
                      <a:rPr lang="en-US" sz="2600" b="0" i="1" smtClean="0">
                        <a:latin typeface="Cambria Math" panose="02040503050406030204" pitchFamily="18" charset="0"/>
                      </a:rPr>
                      <m:t>𝜋</m:t>
                    </m:r>
                  </m:oMath>
                </a14:m>
                <a:r>
                  <a:rPr lang="en-US" sz="2600" dirty="0"/>
                  <a:t> emission angles</a:t>
                </a:r>
              </a:p>
              <a:p>
                <a:endParaRPr lang="en-US" sz="2600" dirty="0"/>
              </a:p>
              <a:p>
                <a:endParaRPr lang="en-US" sz="2600" dirty="0"/>
              </a:p>
              <a:p>
                <a:endParaRPr lang="en-US" sz="2600" dirty="0"/>
              </a:p>
              <a:p>
                <a:endParaRPr lang="en-US" sz="2600" dirty="0"/>
              </a:p>
              <a:p>
                <a:endParaRPr lang="en-US" sz="2600" dirty="0"/>
              </a:p>
              <a:p>
                <a:r>
                  <a:rPr lang="en-US" sz="2600" dirty="0"/>
                  <a:t>Point Source – 14.03 MeV and room return isotropic</a:t>
                </a:r>
              </a:p>
            </p:txBody>
          </p:sp>
        </mc:Choice>
        <mc:Fallback xmlns="">
          <p:sp>
            <p:nvSpPr>
              <p:cNvPr id="10" name="TextBox 9">
                <a:extLst>
                  <a:ext uri="{FF2B5EF4-FFF2-40B4-BE49-F238E27FC236}">
                    <a16:creationId xmlns:a16="http://schemas.microsoft.com/office/drawing/2014/main" id="{7C447260-5338-4359-ACEA-EC0483BE14CC}"/>
                  </a:ext>
                </a:extLst>
              </p:cNvPr>
              <p:cNvSpPr txBox="1">
                <a:spLocks noRot="1" noChangeAspect="1" noMove="1" noResize="1" noEditPoints="1" noAdjustHandles="1" noChangeArrowheads="1" noChangeShapeType="1" noTextEdit="1"/>
              </p:cNvSpPr>
              <p:nvPr/>
            </p:nvSpPr>
            <p:spPr>
              <a:xfrm>
                <a:off x="4419600" y="1295400"/>
                <a:ext cx="4701988" cy="4893647"/>
              </a:xfrm>
              <a:prstGeom prst="rect">
                <a:avLst/>
              </a:prstGeom>
              <a:blipFill>
                <a:blip r:embed="rId2"/>
                <a:stretch>
                  <a:fillRect l="-2335" t="-1247" r="-4021" b="-2244"/>
                </a:stretch>
              </a:blipFill>
            </p:spPr>
            <p:txBody>
              <a:bodyPr/>
              <a:lstStyle/>
              <a:p>
                <a:r>
                  <a:rPr lang="en-US">
                    <a:noFill/>
                  </a:rPr>
                  <a:t> </a:t>
                </a:r>
              </a:p>
            </p:txBody>
          </p:sp>
        </mc:Fallback>
      </mc:AlternateContent>
      <p:pic>
        <p:nvPicPr>
          <p:cNvPr id="14" name="Content Placeholder 13">
            <a:extLst>
              <a:ext uri="{FF2B5EF4-FFF2-40B4-BE49-F238E27FC236}">
                <a16:creationId xmlns:a16="http://schemas.microsoft.com/office/drawing/2014/main" id="{855CE088-2936-4D78-9B11-43FE36458CD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412" y="1456891"/>
            <a:ext cx="4114919" cy="4732156"/>
          </a:xfrm>
        </p:spPr>
      </p:pic>
      <p:cxnSp>
        <p:nvCxnSpPr>
          <p:cNvPr id="16" name="Straight Arrow Connector 15">
            <a:extLst>
              <a:ext uri="{FF2B5EF4-FFF2-40B4-BE49-F238E27FC236}">
                <a16:creationId xmlns:a16="http://schemas.microsoft.com/office/drawing/2014/main" id="{E7304A56-A0B8-415D-B383-11FBB295E19B}"/>
              </a:ext>
            </a:extLst>
          </p:cNvPr>
          <p:cNvCxnSpPr/>
          <p:nvPr/>
        </p:nvCxnSpPr>
        <p:spPr bwMode="auto">
          <a:xfrm flipH="1">
            <a:off x="1981200" y="1676400"/>
            <a:ext cx="2438400" cy="457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AE20EDD7-059E-4414-BE67-3BD87B1B9132}"/>
              </a:ext>
            </a:extLst>
          </p:cNvPr>
          <p:cNvCxnSpPr>
            <a:cxnSpLocks/>
          </p:cNvCxnSpPr>
          <p:nvPr/>
        </p:nvCxnSpPr>
        <p:spPr bwMode="auto">
          <a:xfrm flipH="1">
            <a:off x="3810000" y="2819400"/>
            <a:ext cx="495300" cy="2286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67107551-BF62-443A-96A9-8DFB3125EA5E}"/>
              </a:ext>
            </a:extLst>
          </p:cNvPr>
          <p:cNvCxnSpPr/>
          <p:nvPr/>
        </p:nvCxnSpPr>
        <p:spPr bwMode="auto">
          <a:xfrm flipH="1">
            <a:off x="2209800" y="5791200"/>
            <a:ext cx="2209800" cy="152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90936316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a:xfrm>
            <a:off x="1066800" y="-15875"/>
            <a:ext cx="6553200" cy="990600"/>
          </a:xfrm>
        </p:spPr>
        <p:txBody>
          <a:bodyPr/>
          <a:lstStyle/>
          <a:p>
            <a:r>
              <a:rPr lang="en-US" sz="2800" dirty="0"/>
              <a:t>Research Objectives</a:t>
            </a:r>
          </a:p>
        </p:txBody>
      </p:sp>
      <p:sp>
        <p:nvSpPr>
          <p:cNvPr id="3" name="Content Placeholder 2">
            <a:extLst>
              <a:ext uri="{FF2B5EF4-FFF2-40B4-BE49-F238E27FC236}">
                <a16:creationId xmlns:a16="http://schemas.microsoft.com/office/drawing/2014/main" id="{52EC3828-2462-4856-9BC2-37D2053EEF58}"/>
              </a:ext>
            </a:extLst>
          </p:cNvPr>
          <p:cNvSpPr>
            <a:spLocks noGrp="1"/>
          </p:cNvSpPr>
          <p:nvPr>
            <p:ph idx="1"/>
          </p:nvPr>
        </p:nvSpPr>
        <p:spPr>
          <a:xfrm>
            <a:off x="-381000" y="1219200"/>
            <a:ext cx="4578749" cy="3048000"/>
          </a:xfrm>
        </p:spPr>
        <p:txBody>
          <a:bodyPr/>
          <a:lstStyle/>
          <a:p>
            <a:pPr marL="1028700" lvl="1" indent="-571500" algn="just">
              <a:buFont typeface="Arial" panose="020B0604020202020204" pitchFamily="34" charset="0"/>
              <a:buChar char="•"/>
            </a:pPr>
            <a:r>
              <a:rPr lang="en-US" sz="2400" dirty="0"/>
              <a:t>Quantify the impact of nuclear data covariance on the neutron energy spectrum, foil activation rates, and fission product production</a:t>
            </a:r>
          </a:p>
          <a:p>
            <a:pPr marL="1028700" lvl="1" indent="-571500">
              <a:buFont typeface="Arial" panose="020B0604020202020204" pitchFamily="34" charset="0"/>
              <a:buChar char="•"/>
            </a:pPr>
            <a:r>
              <a:rPr lang="en-US" sz="2400" dirty="0"/>
              <a:t>Design a foil activation diagnostic pack to provide larger energy resolution for unfolding the neutron flux </a:t>
            </a:r>
          </a:p>
          <a:p>
            <a:pPr marL="1028700" lvl="1" indent="-571500">
              <a:buFont typeface="Arial" panose="020B0604020202020204" pitchFamily="34" charset="0"/>
              <a:buChar char="•"/>
            </a:pPr>
            <a:r>
              <a:rPr lang="en-US" sz="2400" dirty="0"/>
              <a:t>Estimate fission product production </a:t>
            </a:r>
          </a:p>
          <a:p>
            <a:pPr marL="0" indent="0">
              <a:buNone/>
            </a:pPr>
            <a:endParaRPr lang="en-US" dirty="0"/>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5</a:t>
            </a:fld>
            <a:endParaRPr lang="en-US"/>
          </a:p>
        </p:txBody>
      </p:sp>
      <p:pic>
        <p:nvPicPr>
          <p:cNvPr id="8" name="Picture 7">
            <a:extLst>
              <a:ext uri="{FF2B5EF4-FFF2-40B4-BE49-F238E27FC236}">
                <a16:creationId xmlns:a16="http://schemas.microsoft.com/office/drawing/2014/main" id="{9BCEFD5E-12CF-40F3-A3F5-2C07DB880F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749" y="1524000"/>
            <a:ext cx="4981898" cy="4280588"/>
          </a:xfrm>
          <a:prstGeom prst="rect">
            <a:avLst/>
          </a:prstGeom>
        </p:spPr>
      </p:pic>
    </p:spTree>
    <p:extLst>
      <p:ext uri="{BB962C8B-B14F-4D97-AF65-F5344CB8AC3E}">
        <p14:creationId xmlns:p14="http://schemas.microsoft.com/office/powerpoint/2010/main" val="435410052"/>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sz="3200" dirty="0"/>
              <a:t>Neutron interactions relevant to ETA design</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50</a:t>
            </a:fld>
            <a:endParaRPr lang="en-US"/>
          </a:p>
        </p:txBody>
      </p:sp>
      <p:pic>
        <p:nvPicPr>
          <p:cNvPr id="5" name="Content Placeholder 7">
            <a:extLst>
              <a:ext uri="{FF2B5EF4-FFF2-40B4-BE49-F238E27FC236}">
                <a16:creationId xmlns:a16="http://schemas.microsoft.com/office/drawing/2014/main" id="{82ABFB2C-FEC0-43E1-B890-8812EDED2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262943"/>
            <a:ext cx="6047528" cy="5110963"/>
          </a:xfrm>
          <a:prstGeom prst="rect">
            <a:avLst/>
          </a:prstGeom>
        </p:spPr>
      </p:pic>
      <p:sp>
        <p:nvSpPr>
          <p:cNvPr id="7" name="Content Placeholder 6">
            <a:extLst>
              <a:ext uri="{FF2B5EF4-FFF2-40B4-BE49-F238E27FC236}">
                <a16:creationId xmlns:a16="http://schemas.microsoft.com/office/drawing/2014/main" id="{2A3D0541-589B-4248-A895-A9C29B951D58}"/>
              </a:ext>
            </a:extLst>
          </p:cNvPr>
          <p:cNvSpPr>
            <a:spLocks noGrp="1"/>
          </p:cNvSpPr>
          <p:nvPr>
            <p:ph idx="1"/>
          </p:nvPr>
        </p:nvSpPr>
        <p:spPr>
          <a:xfrm>
            <a:off x="-8001000" y="1524000"/>
            <a:ext cx="8534400" cy="4876800"/>
          </a:xfrm>
        </p:spPr>
        <p:txBody>
          <a:bodyPr/>
          <a:lstStyle/>
          <a:p>
            <a:endParaRPr lang="en-US" dirty="0"/>
          </a:p>
        </p:txBody>
      </p:sp>
    </p:spTree>
    <p:extLst>
      <p:ext uri="{BB962C8B-B14F-4D97-AF65-F5344CB8AC3E}">
        <p14:creationId xmlns:p14="http://schemas.microsoft.com/office/powerpoint/2010/main" val="199858719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Possible PHD follow on research areas </a:t>
            </a:r>
          </a:p>
        </p:txBody>
      </p:sp>
      <p:sp>
        <p:nvSpPr>
          <p:cNvPr id="3" name="Content Placeholder 2">
            <a:extLst>
              <a:ext uri="{FF2B5EF4-FFF2-40B4-BE49-F238E27FC236}">
                <a16:creationId xmlns:a16="http://schemas.microsoft.com/office/drawing/2014/main" id="{52EC3828-2462-4856-9BC2-37D2053EEF58}"/>
              </a:ext>
            </a:extLst>
          </p:cNvPr>
          <p:cNvSpPr>
            <a:spLocks noGrp="1"/>
          </p:cNvSpPr>
          <p:nvPr>
            <p:ph idx="1"/>
          </p:nvPr>
        </p:nvSpPr>
        <p:spPr/>
        <p:txBody>
          <a:bodyPr/>
          <a:lstStyle/>
          <a:p>
            <a:r>
              <a:rPr lang="en-US" dirty="0"/>
              <a:t>Analyze the actual ETA Experiment results (2019)</a:t>
            </a:r>
          </a:p>
          <a:p>
            <a:r>
              <a:rPr lang="en-US" dirty="0"/>
              <a:t>Incorporate fractionation of fission debris, work into ATHENA (2020 experiment). </a:t>
            </a:r>
          </a:p>
          <a:p>
            <a:r>
              <a:rPr lang="en-US" dirty="0"/>
              <a:t>Neutron flux unfolding technique using pre-built SCALE libraries</a:t>
            </a:r>
          </a:p>
          <a:p>
            <a:endParaRPr lang="en-US" dirty="0"/>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51</a:t>
            </a:fld>
            <a:endParaRPr lang="en-US"/>
          </a:p>
        </p:txBody>
      </p:sp>
    </p:spTree>
    <p:extLst>
      <p:ext uri="{BB962C8B-B14F-4D97-AF65-F5344CB8AC3E}">
        <p14:creationId xmlns:p14="http://schemas.microsoft.com/office/powerpoint/2010/main" val="166522875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Research Schedule</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52</a:t>
            </a:fld>
            <a:endParaRPr lang="en-US"/>
          </a:p>
        </p:txBody>
      </p:sp>
      <p:pic>
        <p:nvPicPr>
          <p:cNvPr id="9" name="Content Placeholder 8">
            <a:extLst>
              <a:ext uri="{FF2B5EF4-FFF2-40B4-BE49-F238E27FC236}">
                <a16:creationId xmlns:a16="http://schemas.microsoft.com/office/drawing/2014/main" id="{74B69F5A-72A1-4ED3-9CE8-94C654E78F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447800"/>
            <a:ext cx="8839200" cy="4523158"/>
          </a:xfrm>
          <a:prstGeom prst="rect">
            <a:avLst/>
          </a:prstGeom>
        </p:spPr>
      </p:pic>
      <p:sp>
        <p:nvSpPr>
          <p:cNvPr id="12" name="Content Placeholder 2">
            <a:extLst>
              <a:ext uri="{FF2B5EF4-FFF2-40B4-BE49-F238E27FC236}">
                <a16:creationId xmlns:a16="http://schemas.microsoft.com/office/drawing/2014/main" id="{56C85633-2774-4802-BF3F-E72961C5F5CC}"/>
              </a:ext>
            </a:extLst>
          </p:cNvPr>
          <p:cNvSpPr txBox="1">
            <a:spLocks/>
          </p:cNvSpPr>
          <p:nvPr/>
        </p:nvSpPr>
        <p:spPr>
          <a:xfrm>
            <a:off x="0" y="5970958"/>
            <a:ext cx="8839200" cy="76200"/>
          </a:xfrm>
          <a:prstGeom prst="rect">
            <a:avLst/>
          </a:prstGeom>
        </p:spPr>
        <p:txBody>
          <a:bodyPr/>
          <a:lst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buFont typeface="Wingdings" pitchFamily="2" charset="2"/>
              <a:buChar char="§"/>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a:lstStyle>
          <a:p>
            <a:pPr marL="0" indent="0">
              <a:buNone/>
            </a:pPr>
            <a:r>
              <a:rPr lang="en-US" kern="0" dirty="0"/>
              <a:t>Schedule risk: Computational resources and changing model </a:t>
            </a:r>
          </a:p>
        </p:txBody>
      </p:sp>
    </p:spTree>
    <p:extLst>
      <p:ext uri="{BB962C8B-B14F-4D97-AF65-F5344CB8AC3E}">
        <p14:creationId xmlns:p14="http://schemas.microsoft.com/office/powerpoint/2010/main" val="203067970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Research Schedule</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53</a:t>
            </a:fld>
            <a:endParaRPr lang="en-US"/>
          </a:p>
        </p:txBody>
      </p:sp>
      <p:pic>
        <p:nvPicPr>
          <p:cNvPr id="7" name="Content Placeholder 6">
            <a:extLst>
              <a:ext uri="{FF2B5EF4-FFF2-40B4-BE49-F238E27FC236}">
                <a16:creationId xmlns:a16="http://schemas.microsoft.com/office/drawing/2014/main" id="{B1D163C4-FB50-45EC-92E9-23055A1210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71600"/>
            <a:ext cx="8874009" cy="4550261"/>
          </a:xfrm>
        </p:spPr>
      </p:pic>
    </p:spTree>
    <p:extLst>
      <p:ext uri="{BB962C8B-B14F-4D97-AF65-F5344CB8AC3E}">
        <p14:creationId xmlns:p14="http://schemas.microsoft.com/office/powerpoint/2010/main" val="49967244"/>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Research Schedule</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54</a:t>
            </a:fld>
            <a:endParaRPr lang="en-US"/>
          </a:p>
        </p:txBody>
      </p:sp>
      <p:pic>
        <p:nvPicPr>
          <p:cNvPr id="7" name="Content Placeholder 6">
            <a:extLst>
              <a:ext uri="{FF2B5EF4-FFF2-40B4-BE49-F238E27FC236}">
                <a16:creationId xmlns:a16="http://schemas.microsoft.com/office/drawing/2014/main" id="{2F42406A-C02B-46B0-8944-0F6E4F3623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299" y="1371600"/>
            <a:ext cx="8921401" cy="4527980"/>
          </a:xfrm>
        </p:spPr>
      </p:pic>
    </p:spTree>
    <p:extLst>
      <p:ext uri="{BB962C8B-B14F-4D97-AF65-F5344CB8AC3E}">
        <p14:creationId xmlns:p14="http://schemas.microsoft.com/office/powerpoint/2010/main" val="310639726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Objectives / Current Status</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6</a:t>
            </a:fld>
            <a:endParaRPr lang="en-US"/>
          </a:p>
        </p:txBody>
      </p:sp>
      <p:graphicFrame>
        <p:nvGraphicFramePr>
          <p:cNvPr id="6" name="Table 5">
            <a:extLst>
              <a:ext uri="{FF2B5EF4-FFF2-40B4-BE49-F238E27FC236}">
                <a16:creationId xmlns:a16="http://schemas.microsoft.com/office/drawing/2014/main" id="{A57422DF-2FC4-40D8-A778-69988DE590E6}"/>
              </a:ext>
            </a:extLst>
          </p:cNvPr>
          <p:cNvGraphicFramePr>
            <a:graphicFrameLocks noGrp="1"/>
          </p:cNvGraphicFramePr>
          <p:nvPr>
            <p:extLst>
              <p:ext uri="{D42A27DB-BD31-4B8C-83A1-F6EECF244321}">
                <p14:modId xmlns:p14="http://schemas.microsoft.com/office/powerpoint/2010/main" val="871128804"/>
              </p:ext>
            </p:extLst>
          </p:nvPr>
        </p:nvGraphicFramePr>
        <p:xfrm>
          <a:off x="304800" y="1295400"/>
          <a:ext cx="8534400" cy="4246880"/>
        </p:xfrm>
        <a:graphic>
          <a:graphicData uri="http://schemas.openxmlformats.org/drawingml/2006/table">
            <a:tbl>
              <a:tblPr firstRow="1" bandRow="1">
                <a:tableStyleId>{073A0DAA-6AF3-43AB-8588-CEC1D06C72B9}</a:tableStyleId>
              </a:tblPr>
              <a:tblGrid>
                <a:gridCol w="4267200">
                  <a:extLst>
                    <a:ext uri="{9D8B030D-6E8A-4147-A177-3AD203B41FA5}">
                      <a16:colId xmlns:a16="http://schemas.microsoft.com/office/drawing/2014/main" val="3835693835"/>
                    </a:ext>
                  </a:extLst>
                </a:gridCol>
                <a:gridCol w="4267200">
                  <a:extLst>
                    <a:ext uri="{9D8B030D-6E8A-4147-A177-3AD203B41FA5}">
                      <a16:colId xmlns:a16="http://schemas.microsoft.com/office/drawing/2014/main" val="602151841"/>
                    </a:ext>
                  </a:extLst>
                </a:gridCol>
              </a:tblGrid>
              <a:tr h="370840">
                <a:tc>
                  <a:txBody>
                    <a:bodyPr/>
                    <a:lstStyle/>
                    <a:p>
                      <a:pPr algn="ctr"/>
                      <a:r>
                        <a:rPr lang="en-US" dirty="0"/>
                        <a:t>Objective</a:t>
                      </a:r>
                    </a:p>
                  </a:txBody>
                  <a:tcPr/>
                </a:tc>
                <a:tc>
                  <a:txBody>
                    <a:bodyPr/>
                    <a:lstStyle/>
                    <a:p>
                      <a:pPr algn="ctr"/>
                      <a:r>
                        <a:rPr lang="en-US" dirty="0"/>
                        <a:t>Percent Complete</a:t>
                      </a:r>
                    </a:p>
                  </a:txBody>
                  <a:tcPr/>
                </a:tc>
                <a:extLst>
                  <a:ext uri="{0D108BD9-81ED-4DB2-BD59-A6C34878D82A}">
                    <a16:rowId xmlns:a16="http://schemas.microsoft.com/office/drawing/2014/main" val="556771544"/>
                  </a:ext>
                </a:extLst>
              </a:tr>
              <a:tr h="370840">
                <a:tc>
                  <a:txBody>
                    <a:bodyPr/>
                    <a:lstStyle/>
                    <a:p>
                      <a:pPr algn="ctr"/>
                      <a:r>
                        <a:rPr lang="en-US" dirty="0"/>
                        <a:t>Finalize MCNP Design</a:t>
                      </a:r>
                    </a:p>
                  </a:txBody>
                  <a:tcPr/>
                </a:tc>
                <a:tc>
                  <a:txBody>
                    <a:bodyPr/>
                    <a:lstStyle/>
                    <a:p>
                      <a:pPr algn="ctr"/>
                      <a:r>
                        <a:rPr lang="en-US" dirty="0"/>
                        <a:t>100%</a:t>
                      </a:r>
                    </a:p>
                  </a:txBody>
                  <a:tcPr/>
                </a:tc>
                <a:extLst>
                  <a:ext uri="{0D108BD9-81ED-4DB2-BD59-A6C34878D82A}">
                    <a16:rowId xmlns:a16="http://schemas.microsoft.com/office/drawing/2014/main" val="3419470343"/>
                  </a:ext>
                </a:extLst>
              </a:tr>
              <a:tr h="370840">
                <a:tc>
                  <a:txBody>
                    <a:bodyPr/>
                    <a:lstStyle/>
                    <a:p>
                      <a:pPr algn="ctr"/>
                      <a:r>
                        <a:rPr lang="en-US" dirty="0"/>
                        <a:t>Finalize SCALE Design</a:t>
                      </a:r>
                    </a:p>
                  </a:txBody>
                  <a:tcPr/>
                </a:tc>
                <a:tc>
                  <a:txBody>
                    <a:bodyPr/>
                    <a:lstStyle/>
                    <a:p>
                      <a:pPr algn="ctr"/>
                      <a:r>
                        <a:rPr lang="en-US" dirty="0"/>
                        <a:t>100%</a:t>
                      </a:r>
                    </a:p>
                  </a:txBody>
                  <a:tcPr/>
                </a:tc>
                <a:extLst>
                  <a:ext uri="{0D108BD9-81ED-4DB2-BD59-A6C34878D82A}">
                    <a16:rowId xmlns:a16="http://schemas.microsoft.com/office/drawing/2014/main" val="146639193"/>
                  </a:ext>
                </a:extLst>
              </a:tr>
              <a:tr h="370840">
                <a:tc>
                  <a:txBody>
                    <a:bodyPr/>
                    <a:lstStyle/>
                    <a:p>
                      <a:pPr algn="ctr"/>
                      <a:r>
                        <a:rPr lang="en-US" dirty="0"/>
                        <a:t>Selection of Activation Foils / Coverage for Unfolding </a:t>
                      </a:r>
                    </a:p>
                  </a:txBody>
                  <a:tcPr/>
                </a:tc>
                <a:tc>
                  <a:txBody>
                    <a:bodyPr/>
                    <a:lstStyle/>
                    <a:p>
                      <a:pPr algn="ctr"/>
                      <a:r>
                        <a:rPr lang="en-US" dirty="0"/>
                        <a:t>100%</a:t>
                      </a:r>
                    </a:p>
                  </a:txBody>
                  <a:tcPr/>
                </a:tc>
                <a:extLst>
                  <a:ext uri="{0D108BD9-81ED-4DB2-BD59-A6C34878D82A}">
                    <a16:rowId xmlns:a16="http://schemas.microsoft.com/office/drawing/2014/main" val="3494209184"/>
                  </a:ext>
                </a:extLst>
              </a:tr>
              <a:tr h="370840">
                <a:tc>
                  <a:txBody>
                    <a:bodyPr/>
                    <a:lstStyle/>
                    <a:p>
                      <a:pPr algn="ctr"/>
                      <a:r>
                        <a:rPr lang="en-US" dirty="0"/>
                        <a:t>Run SCALE SAMPLER</a:t>
                      </a:r>
                    </a:p>
                  </a:txBody>
                  <a:tcPr/>
                </a:tc>
                <a:tc>
                  <a:txBody>
                    <a:bodyPr/>
                    <a:lstStyle/>
                    <a:p>
                      <a:pPr algn="ctr"/>
                      <a:r>
                        <a:rPr lang="en-US" dirty="0"/>
                        <a:t>~50% (120 / 300 Samples)</a:t>
                      </a:r>
                    </a:p>
                  </a:txBody>
                  <a:tcPr/>
                </a:tc>
                <a:extLst>
                  <a:ext uri="{0D108BD9-81ED-4DB2-BD59-A6C34878D82A}">
                    <a16:rowId xmlns:a16="http://schemas.microsoft.com/office/drawing/2014/main" val="2657263086"/>
                  </a:ext>
                </a:extLst>
              </a:tr>
              <a:tr h="370840">
                <a:tc>
                  <a:txBody>
                    <a:bodyPr/>
                    <a:lstStyle/>
                    <a:p>
                      <a:pPr algn="ctr"/>
                      <a:r>
                        <a:rPr lang="en-US" dirty="0"/>
                        <a:t>STAYSL Unfolding</a:t>
                      </a:r>
                    </a:p>
                  </a:txBody>
                  <a:tcPr/>
                </a:tc>
                <a:tc>
                  <a:txBody>
                    <a:bodyPr/>
                    <a:lstStyle/>
                    <a:p>
                      <a:pPr algn="ctr"/>
                      <a:r>
                        <a:rPr lang="en-US" dirty="0"/>
                        <a:t>100%*</a:t>
                      </a:r>
                    </a:p>
                  </a:txBody>
                  <a:tcPr/>
                </a:tc>
                <a:extLst>
                  <a:ext uri="{0D108BD9-81ED-4DB2-BD59-A6C34878D82A}">
                    <a16:rowId xmlns:a16="http://schemas.microsoft.com/office/drawing/2014/main" val="2484063523"/>
                  </a:ext>
                </a:extLst>
              </a:tr>
              <a:tr h="370840">
                <a:tc>
                  <a:txBody>
                    <a:bodyPr/>
                    <a:lstStyle/>
                    <a:p>
                      <a:pPr algn="ctr"/>
                      <a:r>
                        <a:rPr lang="en-US" dirty="0"/>
                        <a:t>GEF Fission Products</a:t>
                      </a:r>
                    </a:p>
                  </a:txBody>
                  <a:tcPr/>
                </a:tc>
                <a:tc>
                  <a:txBody>
                    <a:bodyPr/>
                    <a:lstStyle/>
                    <a:p>
                      <a:pPr algn="ctr"/>
                      <a:r>
                        <a:rPr lang="en-US" dirty="0"/>
                        <a:t>100%*</a:t>
                      </a:r>
                    </a:p>
                  </a:txBody>
                  <a:tcPr/>
                </a:tc>
                <a:extLst>
                  <a:ext uri="{0D108BD9-81ED-4DB2-BD59-A6C34878D82A}">
                    <a16:rowId xmlns:a16="http://schemas.microsoft.com/office/drawing/2014/main" val="1321221853"/>
                  </a:ext>
                </a:extLst>
              </a:tr>
              <a:tr h="370840">
                <a:tc>
                  <a:txBody>
                    <a:bodyPr/>
                    <a:lstStyle/>
                    <a:p>
                      <a:pPr algn="ctr"/>
                      <a:r>
                        <a:rPr lang="en-US" dirty="0"/>
                        <a:t>Nagy Fits – Fission Products </a:t>
                      </a:r>
                    </a:p>
                  </a:txBody>
                  <a:tcPr/>
                </a:tc>
                <a:tc>
                  <a:txBody>
                    <a:bodyPr/>
                    <a:lstStyle/>
                    <a:p>
                      <a:pPr algn="ctr"/>
                      <a:r>
                        <a:rPr lang="en-US" dirty="0"/>
                        <a:t>50%</a:t>
                      </a:r>
                    </a:p>
                  </a:txBody>
                  <a:tcPr/>
                </a:tc>
                <a:extLst>
                  <a:ext uri="{0D108BD9-81ED-4DB2-BD59-A6C34878D82A}">
                    <a16:rowId xmlns:a16="http://schemas.microsoft.com/office/drawing/2014/main" val="1445354010"/>
                  </a:ext>
                </a:extLst>
              </a:tr>
              <a:tr h="370840">
                <a:tc>
                  <a:txBody>
                    <a:bodyPr/>
                    <a:lstStyle/>
                    <a:p>
                      <a:pPr algn="ctr"/>
                      <a:r>
                        <a:rPr lang="en-US" dirty="0"/>
                        <a:t>Short Pulse Neutron Source Characterization</a:t>
                      </a:r>
                    </a:p>
                  </a:txBody>
                  <a:tcPr/>
                </a:tc>
                <a:tc>
                  <a:txBody>
                    <a:bodyPr/>
                    <a:lstStyle/>
                    <a:p>
                      <a:pPr algn="ctr"/>
                      <a:r>
                        <a:rPr lang="en-US" dirty="0"/>
                        <a:t>50%</a:t>
                      </a:r>
                    </a:p>
                  </a:txBody>
                  <a:tcPr/>
                </a:tc>
                <a:extLst>
                  <a:ext uri="{0D108BD9-81ED-4DB2-BD59-A6C34878D82A}">
                    <a16:rowId xmlns:a16="http://schemas.microsoft.com/office/drawing/2014/main" val="1576776821"/>
                  </a:ext>
                </a:extLst>
              </a:tr>
              <a:tr h="370840">
                <a:tc>
                  <a:txBody>
                    <a:bodyPr/>
                    <a:lstStyle/>
                    <a:p>
                      <a:pPr algn="ctr"/>
                      <a:r>
                        <a:rPr lang="en-US" dirty="0"/>
                        <a:t>Impact of nuclear data covariance</a:t>
                      </a:r>
                    </a:p>
                  </a:txBody>
                  <a:tcPr/>
                </a:tc>
                <a:tc>
                  <a:txBody>
                    <a:bodyPr/>
                    <a:lstStyle/>
                    <a:p>
                      <a:pPr algn="ctr"/>
                      <a:r>
                        <a:rPr lang="en-US" dirty="0"/>
                        <a:t>90%</a:t>
                      </a:r>
                    </a:p>
                  </a:txBody>
                  <a:tcPr/>
                </a:tc>
                <a:extLst>
                  <a:ext uri="{0D108BD9-81ED-4DB2-BD59-A6C34878D82A}">
                    <a16:rowId xmlns:a16="http://schemas.microsoft.com/office/drawing/2014/main" val="1467380219"/>
                  </a:ext>
                </a:extLst>
              </a:tr>
            </a:tbl>
          </a:graphicData>
        </a:graphic>
      </p:graphicFrame>
      <p:sp>
        <p:nvSpPr>
          <p:cNvPr id="7" name="TextBox 6">
            <a:extLst>
              <a:ext uri="{FF2B5EF4-FFF2-40B4-BE49-F238E27FC236}">
                <a16:creationId xmlns:a16="http://schemas.microsoft.com/office/drawing/2014/main" id="{2D6913A0-DACD-49A9-A54F-F5E464ABD324}"/>
              </a:ext>
            </a:extLst>
          </p:cNvPr>
          <p:cNvSpPr txBox="1"/>
          <p:nvPr/>
        </p:nvSpPr>
        <p:spPr>
          <a:xfrm>
            <a:off x="304800" y="5562600"/>
            <a:ext cx="8839200" cy="646331"/>
          </a:xfrm>
          <a:prstGeom prst="rect">
            <a:avLst/>
          </a:prstGeom>
          <a:noFill/>
        </p:spPr>
        <p:txBody>
          <a:bodyPr wrap="square" rtlCol="0">
            <a:spAutoFit/>
          </a:bodyPr>
          <a:lstStyle/>
          <a:p>
            <a:r>
              <a:rPr lang="en-US" dirty="0"/>
              <a:t>* ETA results will be finalized when SAMPLER results have fully converged. Setup now so that results available in approximately 1 hour after completion of SAMPLER. </a:t>
            </a:r>
          </a:p>
        </p:txBody>
      </p:sp>
    </p:spTree>
    <p:extLst>
      <p:ext uri="{BB962C8B-B14F-4D97-AF65-F5344CB8AC3E}">
        <p14:creationId xmlns:p14="http://schemas.microsoft.com/office/powerpoint/2010/main" val="45987841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Objectives / Current Status</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7</a:t>
            </a:fld>
            <a:endParaRPr lang="en-US"/>
          </a:p>
        </p:txBody>
      </p:sp>
      <p:graphicFrame>
        <p:nvGraphicFramePr>
          <p:cNvPr id="6" name="Table 5">
            <a:extLst>
              <a:ext uri="{FF2B5EF4-FFF2-40B4-BE49-F238E27FC236}">
                <a16:creationId xmlns:a16="http://schemas.microsoft.com/office/drawing/2014/main" id="{A57422DF-2FC4-40D8-A778-69988DE590E6}"/>
              </a:ext>
            </a:extLst>
          </p:cNvPr>
          <p:cNvGraphicFramePr>
            <a:graphicFrameLocks noGrp="1"/>
          </p:cNvGraphicFramePr>
          <p:nvPr>
            <p:extLst>
              <p:ext uri="{D42A27DB-BD31-4B8C-83A1-F6EECF244321}">
                <p14:modId xmlns:p14="http://schemas.microsoft.com/office/powerpoint/2010/main" val="204312694"/>
              </p:ext>
            </p:extLst>
          </p:nvPr>
        </p:nvGraphicFramePr>
        <p:xfrm>
          <a:off x="304800" y="1295400"/>
          <a:ext cx="8534400" cy="2494280"/>
        </p:xfrm>
        <a:graphic>
          <a:graphicData uri="http://schemas.openxmlformats.org/drawingml/2006/table">
            <a:tbl>
              <a:tblPr firstRow="1" bandRow="1">
                <a:tableStyleId>{073A0DAA-6AF3-43AB-8588-CEC1D06C72B9}</a:tableStyleId>
              </a:tblPr>
              <a:tblGrid>
                <a:gridCol w="4267200">
                  <a:extLst>
                    <a:ext uri="{9D8B030D-6E8A-4147-A177-3AD203B41FA5}">
                      <a16:colId xmlns:a16="http://schemas.microsoft.com/office/drawing/2014/main" val="3835693835"/>
                    </a:ext>
                  </a:extLst>
                </a:gridCol>
                <a:gridCol w="4267200">
                  <a:extLst>
                    <a:ext uri="{9D8B030D-6E8A-4147-A177-3AD203B41FA5}">
                      <a16:colId xmlns:a16="http://schemas.microsoft.com/office/drawing/2014/main" val="602151841"/>
                    </a:ext>
                  </a:extLst>
                </a:gridCol>
              </a:tblGrid>
              <a:tr h="370840">
                <a:tc>
                  <a:txBody>
                    <a:bodyPr/>
                    <a:lstStyle/>
                    <a:p>
                      <a:pPr algn="ctr"/>
                      <a:r>
                        <a:rPr lang="en-US" dirty="0"/>
                        <a:t>Objective</a:t>
                      </a:r>
                    </a:p>
                  </a:txBody>
                  <a:tcPr/>
                </a:tc>
                <a:tc>
                  <a:txBody>
                    <a:bodyPr/>
                    <a:lstStyle/>
                    <a:p>
                      <a:pPr algn="ctr"/>
                      <a:r>
                        <a:rPr lang="en-US" dirty="0"/>
                        <a:t>Percent Complete</a:t>
                      </a:r>
                    </a:p>
                  </a:txBody>
                  <a:tcPr/>
                </a:tc>
                <a:extLst>
                  <a:ext uri="{0D108BD9-81ED-4DB2-BD59-A6C34878D82A}">
                    <a16:rowId xmlns:a16="http://schemas.microsoft.com/office/drawing/2014/main" val="556771544"/>
                  </a:ext>
                </a:extLst>
              </a:tr>
              <a:tr h="370840">
                <a:tc>
                  <a:txBody>
                    <a:bodyPr/>
                    <a:lstStyle/>
                    <a:p>
                      <a:pPr algn="ctr"/>
                      <a:r>
                        <a:rPr lang="en-US" dirty="0"/>
                        <a:t>Chapter 1</a:t>
                      </a:r>
                    </a:p>
                  </a:txBody>
                  <a:tcPr/>
                </a:tc>
                <a:tc>
                  <a:txBody>
                    <a:bodyPr/>
                    <a:lstStyle/>
                    <a:p>
                      <a:pPr algn="ctr"/>
                      <a:r>
                        <a:rPr lang="en-US" dirty="0"/>
                        <a:t>95%</a:t>
                      </a:r>
                    </a:p>
                  </a:txBody>
                  <a:tcPr/>
                </a:tc>
                <a:extLst>
                  <a:ext uri="{0D108BD9-81ED-4DB2-BD59-A6C34878D82A}">
                    <a16:rowId xmlns:a16="http://schemas.microsoft.com/office/drawing/2014/main" val="3419470343"/>
                  </a:ext>
                </a:extLst>
              </a:tr>
              <a:tr h="370840">
                <a:tc>
                  <a:txBody>
                    <a:bodyPr/>
                    <a:lstStyle/>
                    <a:p>
                      <a:pPr algn="ctr"/>
                      <a:r>
                        <a:rPr lang="en-US" dirty="0"/>
                        <a:t>Written Thesis</a:t>
                      </a:r>
                    </a:p>
                  </a:txBody>
                  <a:tcPr/>
                </a:tc>
                <a:tc>
                  <a:txBody>
                    <a:bodyPr/>
                    <a:lstStyle/>
                    <a:p>
                      <a:pPr algn="ctr"/>
                      <a:r>
                        <a:rPr lang="en-US" dirty="0"/>
                        <a:t>35%</a:t>
                      </a:r>
                    </a:p>
                  </a:txBody>
                  <a:tcPr/>
                </a:tc>
                <a:extLst>
                  <a:ext uri="{0D108BD9-81ED-4DB2-BD59-A6C34878D82A}">
                    <a16:rowId xmlns:a16="http://schemas.microsoft.com/office/drawing/2014/main" val="146639193"/>
                  </a:ext>
                </a:extLst>
              </a:tr>
              <a:tr h="370840">
                <a:tc>
                  <a:txBody>
                    <a:bodyPr/>
                    <a:lstStyle/>
                    <a:p>
                      <a:pPr algn="ctr"/>
                      <a:r>
                        <a:rPr lang="en-US" dirty="0"/>
                        <a:t>NSSMIC Conference Poster</a:t>
                      </a:r>
                    </a:p>
                  </a:txBody>
                  <a:tcPr/>
                </a:tc>
                <a:tc>
                  <a:txBody>
                    <a:bodyPr/>
                    <a:lstStyle/>
                    <a:p>
                      <a:pPr algn="ctr"/>
                      <a:r>
                        <a:rPr lang="en-US" dirty="0"/>
                        <a:t>100%</a:t>
                      </a:r>
                    </a:p>
                  </a:txBody>
                  <a:tcPr/>
                </a:tc>
                <a:extLst>
                  <a:ext uri="{0D108BD9-81ED-4DB2-BD59-A6C34878D82A}">
                    <a16:rowId xmlns:a16="http://schemas.microsoft.com/office/drawing/2014/main" val="891201035"/>
                  </a:ext>
                </a:extLst>
              </a:tr>
              <a:tr h="370840">
                <a:tc>
                  <a:txBody>
                    <a:bodyPr/>
                    <a:lstStyle/>
                    <a:p>
                      <a:pPr algn="ctr"/>
                      <a:r>
                        <a:rPr lang="en-US" dirty="0"/>
                        <a:t>HEART Conference Presentation</a:t>
                      </a:r>
                    </a:p>
                  </a:txBody>
                  <a:tcPr/>
                </a:tc>
                <a:tc>
                  <a:txBody>
                    <a:bodyPr/>
                    <a:lstStyle/>
                    <a:p>
                      <a:pPr algn="ctr"/>
                      <a:r>
                        <a:rPr lang="en-US" dirty="0"/>
                        <a:t>50% (Still need to be accepted)</a:t>
                      </a:r>
                    </a:p>
                  </a:txBody>
                  <a:tcPr/>
                </a:tc>
                <a:extLst>
                  <a:ext uri="{0D108BD9-81ED-4DB2-BD59-A6C34878D82A}">
                    <a16:rowId xmlns:a16="http://schemas.microsoft.com/office/drawing/2014/main" val="673032837"/>
                  </a:ext>
                </a:extLst>
              </a:tr>
              <a:tr h="370840">
                <a:tc>
                  <a:txBody>
                    <a:bodyPr/>
                    <a:lstStyle/>
                    <a:p>
                      <a:pPr algn="ctr"/>
                      <a:r>
                        <a:rPr lang="en-US" dirty="0"/>
                        <a:t>Submit to Transactions on Nuclear Science</a:t>
                      </a:r>
                    </a:p>
                  </a:txBody>
                  <a:tcPr/>
                </a:tc>
                <a:tc>
                  <a:txBody>
                    <a:bodyPr/>
                    <a:lstStyle/>
                    <a:p>
                      <a:pPr algn="ctr"/>
                      <a:r>
                        <a:rPr lang="en-US" dirty="0"/>
                        <a:t>50%</a:t>
                      </a:r>
                    </a:p>
                  </a:txBody>
                  <a:tcPr/>
                </a:tc>
                <a:extLst>
                  <a:ext uri="{0D108BD9-81ED-4DB2-BD59-A6C34878D82A}">
                    <a16:rowId xmlns:a16="http://schemas.microsoft.com/office/drawing/2014/main" val="4086406888"/>
                  </a:ext>
                </a:extLst>
              </a:tr>
            </a:tbl>
          </a:graphicData>
        </a:graphic>
      </p:graphicFrame>
    </p:spTree>
    <p:extLst>
      <p:ext uri="{BB962C8B-B14F-4D97-AF65-F5344CB8AC3E}">
        <p14:creationId xmlns:p14="http://schemas.microsoft.com/office/powerpoint/2010/main" val="27417464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Assumptions and Limitations</a:t>
            </a:r>
          </a:p>
        </p:txBody>
      </p:sp>
      <p:sp>
        <p:nvSpPr>
          <p:cNvPr id="3" name="Content Placeholder 2">
            <a:extLst>
              <a:ext uri="{FF2B5EF4-FFF2-40B4-BE49-F238E27FC236}">
                <a16:creationId xmlns:a16="http://schemas.microsoft.com/office/drawing/2014/main" id="{52EC3828-2462-4856-9BC2-37D2053EEF58}"/>
              </a:ext>
            </a:extLst>
          </p:cNvPr>
          <p:cNvSpPr>
            <a:spLocks noGrp="1"/>
          </p:cNvSpPr>
          <p:nvPr>
            <p:ph idx="1"/>
          </p:nvPr>
        </p:nvSpPr>
        <p:spPr/>
        <p:txBody>
          <a:bodyPr/>
          <a:lstStyle/>
          <a:p>
            <a:r>
              <a:rPr lang="en-US" dirty="0"/>
              <a:t>Nuclear data (and uncertainty in the uncertainty)</a:t>
            </a:r>
          </a:p>
          <a:p>
            <a:r>
              <a:rPr lang="en-US" dirty="0"/>
              <a:t>Unclassified nuclear weapon spectrum – Thermonuclear and Prompt Fission Neutron Spectrum (TN+PFNS) </a:t>
            </a:r>
          </a:p>
          <a:p>
            <a:r>
              <a:rPr lang="en-US" dirty="0"/>
              <a:t>NIF neutron source </a:t>
            </a:r>
          </a:p>
          <a:p>
            <a:r>
              <a:rPr lang="en-US" dirty="0"/>
              <a:t>Nuclear weapon environment </a:t>
            </a:r>
          </a:p>
          <a:p>
            <a:pPr lvl="1"/>
            <a:r>
              <a:rPr lang="en-US" dirty="0"/>
              <a:t>Not analyzed at weapon temperatures </a:t>
            </a:r>
          </a:p>
          <a:p>
            <a:pPr lvl="1"/>
            <a:r>
              <a:rPr lang="en-US" dirty="0"/>
              <a:t>No temporal dependence </a:t>
            </a:r>
          </a:p>
          <a:p>
            <a:pPr lvl="1"/>
            <a:r>
              <a:rPr lang="en-US" dirty="0"/>
              <a:t>No fractionation </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8</a:t>
            </a:fld>
            <a:endParaRPr lang="en-US"/>
          </a:p>
        </p:txBody>
      </p:sp>
    </p:spTree>
    <p:extLst>
      <p:ext uri="{BB962C8B-B14F-4D97-AF65-F5344CB8AC3E}">
        <p14:creationId xmlns:p14="http://schemas.microsoft.com/office/powerpoint/2010/main" val="238763984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sz="2800" dirty="0"/>
              <a:t>Summary of Main Theory Utilized</a:t>
            </a:r>
          </a:p>
        </p:txBody>
      </p:sp>
      <p:sp>
        <p:nvSpPr>
          <p:cNvPr id="3" name="Content Placeholder 2">
            <a:extLst>
              <a:ext uri="{FF2B5EF4-FFF2-40B4-BE49-F238E27FC236}">
                <a16:creationId xmlns:a16="http://schemas.microsoft.com/office/drawing/2014/main" id="{52EC3828-2462-4856-9BC2-37D2053EEF58}"/>
              </a:ext>
            </a:extLst>
          </p:cNvPr>
          <p:cNvSpPr>
            <a:spLocks noGrp="1"/>
          </p:cNvSpPr>
          <p:nvPr>
            <p:ph idx="1"/>
          </p:nvPr>
        </p:nvSpPr>
        <p:spPr>
          <a:xfrm>
            <a:off x="48833" y="2438400"/>
            <a:ext cx="3400030" cy="990600"/>
          </a:xfrm>
          <a:prstGeom prst="roundRect">
            <a:avLst/>
          </a:prstGeom>
        </p:spPr>
        <p:style>
          <a:lnRef idx="2">
            <a:schemeClr val="accent4"/>
          </a:lnRef>
          <a:fillRef idx="1">
            <a:schemeClr val="lt1"/>
          </a:fillRef>
          <a:effectRef idx="0">
            <a:schemeClr val="accent4"/>
          </a:effectRef>
          <a:fontRef idx="minor">
            <a:schemeClr val="dk1"/>
          </a:fontRef>
        </p:style>
        <p:txBody>
          <a:bodyPr/>
          <a:lstStyle/>
          <a:p>
            <a:pPr marL="0" indent="0" algn="ctr">
              <a:buNone/>
            </a:pPr>
            <a:r>
              <a:rPr lang="en-US" sz="2600" dirty="0"/>
              <a:t>Neutron Interactions with Matter </a:t>
            </a:r>
          </a:p>
          <a:p>
            <a:pPr marL="0" indent="0">
              <a:buNone/>
            </a:pPr>
            <a:endParaRPr lang="en-US" sz="2600" dirty="0"/>
          </a:p>
          <a:p>
            <a:pPr marL="0" indent="0">
              <a:buNone/>
            </a:pPr>
            <a:endParaRPr lang="en-US" sz="2600" dirty="0"/>
          </a:p>
          <a:p>
            <a:pPr marL="0" indent="0">
              <a:buNone/>
            </a:pPr>
            <a:endParaRPr lang="en-US" sz="2600" dirty="0"/>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9</a:t>
            </a:fld>
            <a:endParaRPr lang="en-US"/>
          </a:p>
        </p:txBody>
      </p:sp>
      <p:sp>
        <p:nvSpPr>
          <p:cNvPr id="14" name="Content Placeholder 2">
            <a:extLst>
              <a:ext uri="{FF2B5EF4-FFF2-40B4-BE49-F238E27FC236}">
                <a16:creationId xmlns:a16="http://schemas.microsoft.com/office/drawing/2014/main" id="{1BA17F55-3B27-40BE-8860-288F6E772A40}"/>
              </a:ext>
            </a:extLst>
          </p:cNvPr>
          <p:cNvSpPr txBox="1">
            <a:spLocks/>
          </p:cNvSpPr>
          <p:nvPr/>
        </p:nvSpPr>
        <p:spPr>
          <a:xfrm>
            <a:off x="6448014" y="3202476"/>
            <a:ext cx="2647153" cy="1401677"/>
          </a:xfrm>
          <a:prstGeom prst="roundRect">
            <a:avLst/>
          </a:prstGeom>
        </p:spPr>
        <p:style>
          <a:lnRef idx="2">
            <a:schemeClr val="accent4"/>
          </a:lnRef>
          <a:fillRef idx="1">
            <a:schemeClr val="lt1"/>
          </a:fillRef>
          <a:effectRef idx="0">
            <a:schemeClr val="accent4"/>
          </a:effectRef>
          <a:fontRef idx="minor">
            <a:schemeClr val="dk1"/>
          </a:fontRef>
        </p:style>
        <p:txBody>
          <a:bodyPr/>
          <a:lstStyle>
            <a:lvl1pPr marL="331788" indent="-331788" algn="l" rtl="0" eaLnBrk="0" fontAlgn="base" hangingPunct="0">
              <a:spcBef>
                <a:spcPct val="20000"/>
              </a:spcBef>
              <a:spcAft>
                <a:spcPct val="0"/>
              </a:spcAft>
              <a:buChar char="•"/>
              <a:defRPr sz="2400">
                <a:solidFill>
                  <a:schemeClr val="dk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dk1"/>
                </a:solidFill>
                <a:latin typeface="+mn-lt"/>
                <a:ea typeface="+mn-ea"/>
                <a:cs typeface="+mn-cs"/>
              </a:defRPr>
            </a:lvl2pPr>
            <a:lvl3pPr marL="1130300" indent="-217488" algn="l" rtl="0" eaLnBrk="0" fontAlgn="base" hangingPunct="0">
              <a:spcBef>
                <a:spcPct val="20000"/>
              </a:spcBef>
              <a:spcAft>
                <a:spcPct val="0"/>
              </a:spcAft>
              <a:buChar char="•"/>
              <a:defRPr>
                <a:solidFill>
                  <a:schemeClr val="dk1"/>
                </a:solidFill>
                <a:latin typeface="+mn-lt"/>
                <a:ea typeface="+mn-ea"/>
                <a:cs typeface="+mn-cs"/>
              </a:defRPr>
            </a:lvl3pPr>
            <a:lvl4pPr marL="1585913" indent="-217488" algn="l" rtl="0" eaLnBrk="0" fontAlgn="base" hangingPunct="0">
              <a:spcBef>
                <a:spcPct val="20000"/>
              </a:spcBef>
              <a:spcAft>
                <a:spcPct val="0"/>
              </a:spcAft>
              <a:buFont typeface="Wingdings" pitchFamily="2" charset="2"/>
              <a:buChar char="§"/>
              <a:defRPr>
                <a:solidFill>
                  <a:schemeClr val="dk1"/>
                </a:solidFill>
                <a:latin typeface="+mn-lt"/>
                <a:ea typeface="+mn-ea"/>
                <a:cs typeface="+mn-cs"/>
              </a:defRPr>
            </a:lvl4pPr>
            <a:lvl5pPr marL="2041525" indent="-217488" algn="l" rtl="0" eaLnBrk="0" fontAlgn="base" hangingPunct="0">
              <a:spcBef>
                <a:spcPct val="20000"/>
              </a:spcBef>
              <a:spcAft>
                <a:spcPct val="0"/>
              </a:spcAft>
              <a:buChar char="»"/>
              <a:defRPr>
                <a:solidFill>
                  <a:schemeClr val="dk1"/>
                </a:solidFill>
                <a:latin typeface="+mn-lt"/>
                <a:ea typeface="+mn-ea"/>
                <a:cs typeface="+mn-cs"/>
              </a:defRPr>
            </a:lvl5pPr>
            <a:lvl6pPr marL="2503999" indent="-227637" algn="l" rtl="0" fontAlgn="base">
              <a:spcBef>
                <a:spcPct val="20000"/>
              </a:spcBef>
              <a:spcAft>
                <a:spcPct val="0"/>
              </a:spcAft>
              <a:buChar char="»"/>
              <a:defRPr>
                <a:solidFill>
                  <a:schemeClr val="dk1"/>
                </a:solidFill>
                <a:latin typeface="+mn-lt"/>
                <a:ea typeface="+mn-ea"/>
                <a:cs typeface="+mn-cs"/>
              </a:defRPr>
            </a:lvl6pPr>
            <a:lvl7pPr marL="2959268" indent="-227637" algn="l" rtl="0" fontAlgn="base">
              <a:spcBef>
                <a:spcPct val="20000"/>
              </a:spcBef>
              <a:spcAft>
                <a:spcPct val="0"/>
              </a:spcAft>
              <a:buChar char="»"/>
              <a:defRPr>
                <a:solidFill>
                  <a:schemeClr val="dk1"/>
                </a:solidFill>
                <a:latin typeface="+mn-lt"/>
                <a:ea typeface="+mn-ea"/>
                <a:cs typeface="+mn-cs"/>
              </a:defRPr>
            </a:lvl7pPr>
            <a:lvl8pPr marL="3414540" indent="-227637" algn="l" rtl="0" fontAlgn="base">
              <a:spcBef>
                <a:spcPct val="20000"/>
              </a:spcBef>
              <a:spcAft>
                <a:spcPct val="0"/>
              </a:spcAft>
              <a:buChar char="»"/>
              <a:defRPr>
                <a:solidFill>
                  <a:schemeClr val="dk1"/>
                </a:solidFill>
                <a:latin typeface="+mn-lt"/>
                <a:ea typeface="+mn-ea"/>
                <a:cs typeface="+mn-cs"/>
              </a:defRPr>
            </a:lvl8pPr>
            <a:lvl9pPr marL="3869808" indent="-227637" algn="l" rtl="0" fontAlgn="base">
              <a:spcBef>
                <a:spcPct val="20000"/>
              </a:spcBef>
              <a:spcAft>
                <a:spcPct val="0"/>
              </a:spcAft>
              <a:buChar char="»"/>
              <a:defRPr>
                <a:solidFill>
                  <a:schemeClr val="dk1"/>
                </a:solidFill>
                <a:latin typeface="+mn-lt"/>
                <a:ea typeface="+mn-ea"/>
                <a:cs typeface="+mn-cs"/>
              </a:defRPr>
            </a:lvl9pPr>
          </a:lstStyle>
          <a:p>
            <a:pPr marL="0" indent="0" algn="ctr">
              <a:buNone/>
            </a:pPr>
            <a:r>
              <a:rPr lang="en-US" sz="2600" kern="0" dirty="0"/>
              <a:t>Fission Theory Fission Products </a:t>
            </a:r>
          </a:p>
          <a:p>
            <a:pPr marL="0" indent="0">
              <a:buFontTx/>
              <a:buNone/>
            </a:pPr>
            <a:endParaRPr lang="en-US" sz="2600" kern="0" dirty="0"/>
          </a:p>
          <a:p>
            <a:pPr marL="0" indent="0">
              <a:buFontTx/>
              <a:buNone/>
            </a:pPr>
            <a:endParaRPr lang="en-US" sz="2600" kern="0" dirty="0"/>
          </a:p>
          <a:p>
            <a:pPr marL="0" indent="0">
              <a:buFontTx/>
              <a:buNone/>
            </a:pPr>
            <a:endParaRPr lang="en-US" sz="2600" kern="0" dirty="0"/>
          </a:p>
        </p:txBody>
      </p:sp>
      <p:pic>
        <p:nvPicPr>
          <p:cNvPr id="15" name="Picture 14">
            <a:extLst>
              <a:ext uri="{FF2B5EF4-FFF2-40B4-BE49-F238E27FC236}">
                <a16:creationId xmlns:a16="http://schemas.microsoft.com/office/drawing/2014/main" id="{D9BB8AF1-1361-4E62-BDD0-AD87B2B976C8}"/>
              </a:ext>
            </a:extLst>
          </p:cNvPr>
          <p:cNvPicPr>
            <a:picLocks noChangeAspect="1"/>
          </p:cNvPicPr>
          <p:nvPr/>
        </p:nvPicPr>
        <p:blipFill>
          <a:blip r:embed="rId2"/>
          <a:stretch>
            <a:fillRect/>
          </a:stretch>
        </p:blipFill>
        <p:spPr>
          <a:xfrm>
            <a:off x="6235869" y="4883731"/>
            <a:ext cx="2908131" cy="1479623"/>
          </a:xfrm>
          <a:prstGeom prst="rect">
            <a:avLst/>
          </a:prstGeom>
        </p:spPr>
      </p:pic>
      <p:sp>
        <p:nvSpPr>
          <p:cNvPr id="17" name="Content Placeholder 2">
            <a:extLst>
              <a:ext uri="{FF2B5EF4-FFF2-40B4-BE49-F238E27FC236}">
                <a16:creationId xmlns:a16="http://schemas.microsoft.com/office/drawing/2014/main" id="{0498945A-BA95-4F0E-98B2-1683ADC7FBB1}"/>
              </a:ext>
            </a:extLst>
          </p:cNvPr>
          <p:cNvSpPr txBox="1">
            <a:spLocks/>
          </p:cNvSpPr>
          <p:nvPr/>
        </p:nvSpPr>
        <p:spPr>
          <a:xfrm>
            <a:off x="3804577" y="3223493"/>
            <a:ext cx="2133600" cy="1359645"/>
          </a:xfrm>
          <a:prstGeom prst="roundRect">
            <a:avLst/>
          </a:prstGeom>
        </p:spPr>
        <p:style>
          <a:lnRef idx="2">
            <a:schemeClr val="accent4"/>
          </a:lnRef>
          <a:fillRef idx="1">
            <a:schemeClr val="lt1"/>
          </a:fillRef>
          <a:effectRef idx="0">
            <a:schemeClr val="accent4"/>
          </a:effectRef>
          <a:fontRef idx="minor">
            <a:schemeClr val="dk1"/>
          </a:fontRef>
        </p:style>
        <p:txBody>
          <a:bodyPr/>
          <a:lstStyle>
            <a:lvl1pPr marL="331788" indent="-331788" algn="l" rtl="0" eaLnBrk="0" fontAlgn="base" hangingPunct="0">
              <a:spcBef>
                <a:spcPct val="20000"/>
              </a:spcBef>
              <a:spcAft>
                <a:spcPct val="0"/>
              </a:spcAft>
              <a:buChar char="•"/>
              <a:defRPr sz="2400">
                <a:solidFill>
                  <a:schemeClr val="dk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dk1"/>
                </a:solidFill>
                <a:latin typeface="+mn-lt"/>
                <a:ea typeface="+mn-ea"/>
                <a:cs typeface="+mn-cs"/>
              </a:defRPr>
            </a:lvl2pPr>
            <a:lvl3pPr marL="1130300" indent="-217488" algn="l" rtl="0" eaLnBrk="0" fontAlgn="base" hangingPunct="0">
              <a:spcBef>
                <a:spcPct val="20000"/>
              </a:spcBef>
              <a:spcAft>
                <a:spcPct val="0"/>
              </a:spcAft>
              <a:buChar char="•"/>
              <a:defRPr>
                <a:solidFill>
                  <a:schemeClr val="dk1"/>
                </a:solidFill>
                <a:latin typeface="+mn-lt"/>
                <a:ea typeface="+mn-ea"/>
                <a:cs typeface="+mn-cs"/>
              </a:defRPr>
            </a:lvl3pPr>
            <a:lvl4pPr marL="1585913" indent="-217488" algn="l" rtl="0" eaLnBrk="0" fontAlgn="base" hangingPunct="0">
              <a:spcBef>
                <a:spcPct val="20000"/>
              </a:spcBef>
              <a:spcAft>
                <a:spcPct val="0"/>
              </a:spcAft>
              <a:buFont typeface="Wingdings" pitchFamily="2" charset="2"/>
              <a:buChar char="§"/>
              <a:defRPr>
                <a:solidFill>
                  <a:schemeClr val="dk1"/>
                </a:solidFill>
                <a:latin typeface="+mn-lt"/>
                <a:ea typeface="+mn-ea"/>
                <a:cs typeface="+mn-cs"/>
              </a:defRPr>
            </a:lvl4pPr>
            <a:lvl5pPr marL="2041525" indent="-217488" algn="l" rtl="0" eaLnBrk="0" fontAlgn="base" hangingPunct="0">
              <a:spcBef>
                <a:spcPct val="20000"/>
              </a:spcBef>
              <a:spcAft>
                <a:spcPct val="0"/>
              </a:spcAft>
              <a:buChar char="»"/>
              <a:defRPr>
                <a:solidFill>
                  <a:schemeClr val="dk1"/>
                </a:solidFill>
                <a:latin typeface="+mn-lt"/>
                <a:ea typeface="+mn-ea"/>
                <a:cs typeface="+mn-cs"/>
              </a:defRPr>
            </a:lvl5pPr>
            <a:lvl6pPr marL="2503999" indent="-227637" algn="l" rtl="0" fontAlgn="base">
              <a:spcBef>
                <a:spcPct val="20000"/>
              </a:spcBef>
              <a:spcAft>
                <a:spcPct val="0"/>
              </a:spcAft>
              <a:buChar char="»"/>
              <a:defRPr>
                <a:solidFill>
                  <a:schemeClr val="dk1"/>
                </a:solidFill>
                <a:latin typeface="+mn-lt"/>
                <a:ea typeface="+mn-ea"/>
                <a:cs typeface="+mn-cs"/>
              </a:defRPr>
            </a:lvl6pPr>
            <a:lvl7pPr marL="2959268" indent="-227637" algn="l" rtl="0" fontAlgn="base">
              <a:spcBef>
                <a:spcPct val="20000"/>
              </a:spcBef>
              <a:spcAft>
                <a:spcPct val="0"/>
              </a:spcAft>
              <a:buChar char="»"/>
              <a:defRPr>
                <a:solidFill>
                  <a:schemeClr val="dk1"/>
                </a:solidFill>
                <a:latin typeface="+mn-lt"/>
                <a:ea typeface="+mn-ea"/>
                <a:cs typeface="+mn-cs"/>
              </a:defRPr>
            </a:lvl7pPr>
            <a:lvl8pPr marL="3414540" indent="-227637" algn="l" rtl="0" fontAlgn="base">
              <a:spcBef>
                <a:spcPct val="20000"/>
              </a:spcBef>
              <a:spcAft>
                <a:spcPct val="0"/>
              </a:spcAft>
              <a:buChar char="»"/>
              <a:defRPr>
                <a:solidFill>
                  <a:schemeClr val="dk1"/>
                </a:solidFill>
                <a:latin typeface="+mn-lt"/>
                <a:ea typeface="+mn-ea"/>
                <a:cs typeface="+mn-cs"/>
              </a:defRPr>
            </a:lvl8pPr>
            <a:lvl9pPr marL="3869808" indent="-227637" algn="l" rtl="0" fontAlgn="base">
              <a:spcBef>
                <a:spcPct val="20000"/>
              </a:spcBef>
              <a:spcAft>
                <a:spcPct val="0"/>
              </a:spcAft>
              <a:buChar char="»"/>
              <a:defRPr>
                <a:solidFill>
                  <a:schemeClr val="dk1"/>
                </a:solidFill>
                <a:latin typeface="+mn-lt"/>
                <a:ea typeface="+mn-ea"/>
                <a:cs typeface="+mn-cs"/>
              </a:defRPr>
            </a:lvl9pPr>
          </a:lstStyle>
          <a:p>
            <a:pPr marL="0" indent="0" algn="ctr">
              <a:buFontTx/>
              <a:buNone/>
            </a:pPr>
            <a:r>
              <a:rPr lang="en-US" sz="2600" kern="0" dirty="0"/>
              <a:t>Monte Carlo Neutron Transport </a:t>
            </a:r>
          </a:p>
          <a:p>
            <a:pPr marL="0" indent="0">
              <a:buFontTx/>
              <a:buNone/>
            </a:pPr>
            <a:endParaRPr lang="en-US" sz="2600" kern="0" dirty="0"/>
          </a:p>
          <a:p>
            <a:pPr marL="0" indent="0">
              <a:buFontTx/>
              <a:buNone/>
            </a:pPr>
            <a:endParaRPr lang="en-US" sz="2600" kern="0" dirty="0"/>
          </a:p>
          <a:p>
            <a:pPr marL="0" indent="0">
              <a:buFontTx/>
              <a:buNone/>
            </a:pPr>
            <a:endParaRPr lang="en-US" sz="2600" kern="0" dirty="0"/>
          </a:p>
        </p:txBody>
      </p:sp>
      <p:pic>
        <p:nvPicPr>
          <p:cNvPr id="18" name="Picture 17">
            <a:extLst>
              <a:ext uri="{FF2B5EF4-FFF2-40B4-BE49-F238E27FC236}">
                <a16:creationId xmlns:a16="http://schemas.microsoft.com/office/drawing/2014/main" id="{A2C7E8AC-B8A5-486C-BD5B-4B7DF626E9AE}"/>
              </a:ext>
            </a:extLst>
          </p:cNvPr>
          <p:cNvPicPr>
            <a:picLocks noChangeAspect="1"/>
          </p:cNvPicPr>
          <p:nvPr/>
        </p:nvPicPr>
        <p:blipFill>
          <a:blip r:embed="rId3"/>
          <a:stretch>
            <a:fillRect/>
          </a:stretch>
        </p:blipFill>
        <p:spPr>
          <a:xfrm>
            <a:off x="3793903" y="4794940"/>
            <a:ext cx="2228540" cy="1605860"/>
          </a:xfrm>
          <a:prstGeom prst="rect">
            <a:avLst/>
          </a:prstGeom>
        </p:spPr>
      </p:pic>
      <p:sp>
        <p:nvSpPr>
          <p:cNvPr id="20" name="Content Placeholder 2">
            <a:extLst>
              <a:ext uri="{FF2B5EF4-FFF2-40B4-BE49-F238E27FC236}">
                <a16:creationId xmlns:a16="http://schemas.microsoft.com/office/drawing/2014/main" id="{E003FB6F-A46D-4868-8571-90CFA783CE5D}"/>
              </a:ext>
            </a:extLst>
          </p:cNvPr>
          <p:cNvSpPr txBox="1">
            <a:spLocks/>
          </p:cNvSpPr>
          <p:nvPr/>
        </p:nvSpPr>
        <p:spPr>
          <a:xfrm>
            <a:off x="48833" y="3510930"/>
            <a:ext cx="3456367" cy="1359644"/>
          </a:xfrm>
          <a:prstGeom prst="roundRect">
            <a:avLst/>
          </a:prstGeom>
        </p:spPr>
        <p:style>
          <a:lnRef idx="2">
            <a:schemeClr val="accent4"/>
          </a:lnRef>
          <a:fillRef idx="1">
            <a:schemeClr val="lt1"/>
          </a:fillRef>
          <a:effectRef idx="0">
            <a:schemeClr val="accent4"/>
          </a:effectRef>
          <a:fontRef idx="minor">
            <a:schemeClr val="dk1"/>
          </a:fontRef>
        </p:style>
        <p:txBody>
          <a:bodyPr/>
          <a:lstStyle>
            <a:lvl1pPr marL="331788" indent="-331788" algn="l" rtl="0" eaLnBrk="0" fontAlgn="base" hangingPunct="0">
              <a:spcBef>
                <a:spcPct val="20000"/>
              </a:spcBef>
              <a:spcAft>
                <a:spcPct val="0"/>
              </a:spcAft>
              <a:buChar char="•"/>
              <a:defRPr sz="2400">
                <a:solidFill>
                  <a:schemeClr val="dk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dk1"/>
                </a:solidFill>
                <a:latin typeface="+mn-lt"/>
                <a:ea typeface="+mn-ea"/>
                <a:cs typeface="+mn-cs"/>
              </a:defRPr>
            </a:lvl2pPr>
            <a:lvl3pPr marL="1130300" indent="-217488" algn="l" rtl="0" eaLnBrk="0" fontAlgn="base" hangingPunct="0">
              <a:spcBef>
                <a:spcPct val="20000"/>
              </a:spcBef>
              <a:spcAft>
                <a:spcPct val="0"/>
              </a:spcAft>
              <a:buChar char="•"/>
              <a:defRPr>
                <a:solidFill>
                  <a:schemeClr val="dk1"/>
                </a:solidFill>
                <a:latin typeface="+mn-lt"/>
                <a:ea typeface="+mn-ea"/>
                <a:cs typeface="+mn-cs"/>
              </a:defRPr>
            </a:lvl3pPr>
            <a:lvl4pPr marL="1585913" indent="-217488" algn="l" rtl="0" eaLnBrk="0" fontAlgn="base" hangingPunct="0">
              <a:spcBef>
                <a:spcPct val="20000"/>
              </a:spcBef>
              <a:spcAft>
                <a:spcPct val="0"/>
              </a:spcAft>
              <a:buFont typeface="Wingdings" pitchFamily="2" charset="2"/>
              <a:buChar char="§"/>
              <a:defRPr>
                <a:solidFill>
                  <a:schemeClr val="dk1"/>
                </a:solidFill>
                <a:latin typeface="+mn-lt"/>
                <a:ea typeface="+mn-ea"/>
                <a:cs typeface="+mn-cs"/>
              </a:defRPr>
            </a:lvl4pPr>
            <a:lvl5pPr marL="2041525" indent="-217488" algn="l" rtl="0" eaLnBrk="0" fontAlgn="base" hangingPunct="0">
              <a:spcBef>
                <a:spcPct val="20000"/>
              </a:spcBef>
              <a:spcAft>
                <a:spcPct val="0"/>
              </a:spcAft>
              <a:buChar char="»"/>
              <a:defRPr>
                <a:solidFill>
                  <a:schemeClr val="dk1"/>
                </a:solidFill>
                <a:latin typeface="+mn-lt"/>
                <a:ea typeface="+mn-ea"/>
                <a:cs typeface="+mn-cs"/>
              </a:defRPr>
            </a:lvl5pPr>
            <a:lvl6pPr marL="2503999" indent="-227637" algn="l" rtl="0" fontAlgn="base">
              <a:spcBef>
                <a:spcPct val="20000"/>
              </a:spcBef>
              <a:spcAft>
                <a:spcPct val="0"/>
              </a:spcAft>
              <a:buChar char="»"/>
              <a:defRPr>
                <a:solidFill>
                  <a:schemeClr val="dk1"/>
                </a:solidFill>
                <a:latin typeface="+mn-lt"/>
                <a:ea typeface="+mn-ea"/>
                <a:cs typeface="+mn-cs"/>
              </a:defRPr>
            </a:lvl6pPr>
            <a:lvl7pPr marL="2959268" indent="-227637" algn="l" rtl="0" fontAlgn="base">
              <a:spcBef>
                <a:spcPct val="20000"/>
              </a:spcBef>
              <a:spcAft>
                <a:spcPct val="0"/>
              </a:spcAft>
              <a:buChar char="»"/>
              <a:defRPr>
                <a:solidFill>
                  <a:schemeClr val="dk1"/>
                </a:solidFill>
                <a:latin typeface="+mn-lt"/>
                <a:ea typeface="+mn-ea"/>
                <a:cs typeface="+mn-cs"/>
              </a:defRPr>
            </a:lvl7pPr>
            <a:lvl8pPr marL="3414540" indent="-227637" algn="l" rtl="0" fontAlgn="base">
              <a:spcBef>
                <a:spcPct val="20000"/>
              </a:spcBef>
              <a:spcAft>
                <a:spcPct val="0"/>
              </a:spcAft>
              <a:buChar char="»"/>
              <a:defRPr>
                <a:solidFill>
                  <a:schemeClr val="dk1"/>
                </a:solidFill>
                <a:latin typeface="+mn-lt"/>
                <a:ea typeface="+mn-ea"/>
                <a:cs typeface="+mn-cs"/>
              </a:defRPr>
            </a:lvl8pPr>
            <a:lvl9pPr marL="3869808" indent="-227637" algn="l" rtl="0" fontAlgn="base">
              <a:spcBef>
                <a:spcPct val="20000"/>
              </a:spcBef>
              <a:spcAft>
                <a:spcPct val="0"/>
              </a:spcAft>
              <a:buChar char="»"/>
              <a:defRPr>
                <a:solidFill>
                  <a:schemeClr val="dk1"/>
                </a:solidFill>
                <a:latin typeface="+mn-lt"/>
                <a:ea typeface="+mn-ea"/>
                <a:cs typeface="+mn-cs"/>
              </a:defRPr>
            </a:lvl9pPr>
          </a:lstStyle>
          <a:p>
            <a:pPr marL="0" indent="0" algn="ctr">
              <a:buNone/>
            </a:pPr>
            <a:r>
              <a:rPr lang="en-US" sz="2600" kern="0" dirty="0"/>
              <a:t>Foil Activation and Neutron Energy Spectrum Unfolding </a:t>
            </a:r>
          </a:p>
          <a:p>
            <a:pPr marL="0" indent="0">
              <a:buFontTx/>
              <a:buNone/>
            </a:pPr>
            <a:endParaRPr lang="en-US" sz="2600" kern="0" dirty="0"/>
          </a:p>
          <a:p>
            <a:pPr marL="0" indent="0">
              <a:buFontTx/>
              <a:buNone/>
            </a:pPr>
            <a:endParaRPr lang="en-US" sz="2600" kern="0" dirty="0"/>
          </a:p>
          <a:p>
            <a:pPr marL="0" indent="0">
              <a:buFontTx/>
              <a:buNone/>
            </a:pPr>
            <a:endParaRPr lang="en-US" sz="2600" kern="0" dirty="0"/>
          </a:p>
        </p:txBody>
      </p:sp>
      <p:pic>
        <p:nvPicPr>
          <p:cNvPr id="21" name="Picture 20">
            <a:extLst>
              <a:ext uri="{FF2B5EF4-FFF2-40B4-BE49-F238E27FC236}">
                <a16:creationId xmlns:a16="http://schemas.microsoft.com/office/drawing/2014/main" id="{8C5BB194-9CE3-4432-A926-F2D5038B07F3}"/>
              </a:ext>
            </a:extLst>
          </p:cNvPr>
          <p:cNvPicPr>
            <a:picLocks noChangeAspect="1"/>
          </p:cNvPicPr>
          <p:nvPr/>
        </p:nvPicPr>
        <p:blipFill>
          <a:blip r:embed="rId4"/>
          <a:stretch>
            <a:fillRect/>
          </a:stretch>
        </p:blipFill>
        <p:spPr>
          <a:xfrm>
            <a:off x="301535" y="1181139"/>
            <a:ext cx="2566541" cy="1237419"/>
          </a:xfrm>
          <a:prstGeom prst="rect">
            <a:avLst/>
          </a:prstGeom>
        </p:spPr>
      </p:pic>
      <p:pic>
        <p:nvPicPr>
          <p:cNvPr id="22" name="Picture 21">
            <a:extLst>
              <a:ext uri="{FF2B5EF4-FFF2-40B4-BE49-F238E27FC236}">
                <a16:creationId xmlns:a16="http://schemas.microsoft.com/office/drawing/2014/main" id="{EC29E2FE-0817-49A6-8432-22E2118A89B7}"/>
              </a:ext>
            </a:extLst>
          </p:cNvPr>
          <p:cNvPicPr>
            <a:picLocks noChangeAspect="1"/>
          </p:cNvPicPr>
          <p:nvPr/>
        </p:nvPicPr>
        <p:blipFill>
          <a:blip r:embed="rId5"/>
          <a:stretch>
            <a:fillRect/>
          </a:stretch>
        </p:blipFill>
        <p:spPr>
          <a:xfrm>
            <a:off x="660591" y="4934547"/>
            <a:ext cx="2133600" cy="1539567"/>
          </a:xfrm>
          <a:prstGeom prst="rect">
            <a:avLst/>
          </a:prstGeom>
        </p:spPr>
      </p:pic>
      <p:pic>
        <p:nvPicPr>
          <p:cNvPr id="23" name="Picture 22">
            <a:extLst>
              <a:ext uri="{FF2B5EF4-FFF2-40B4-BE49-F238E27FC236}">
                <a16:creationId xmlns:a16="http://schemas.microsoft.com/office/drawing/2014/main" id="{C56063FE-D5E7-4C2D-8D34-F72BFE67D8A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05496" y="1240312"/>
            <a:ext cx="2343327" cy="1682586"/>
          </a:xfrm>
          <a:prstGeom prst="rect">
            <a:avLst/>
          </a:prstGeom>
        </p:spPr>
      </p:pic>
      <p:sp>
        <p:nvSpPr>
          <p:cNvPr id="24" name="Content Placeholder 2">
            <a:extLst>
              <a:ext uri="{FF2B5EF4-FFF2-40B4-BE49-F238E27FC236}">
                <a16:creationId xmlns:a16="http://schemas.microsoft.com/office/drawing/2014/main" id="{2DCBA257-DDED-4028-A9D2-CA2CDDB265F5}"/>
              </a:ext>
            </a:extLst>
          </p:cNvPr>
          <p:cNvSpPr txBox="1">
            <a:spLocks/>
          </p:cNvSpPr>
          <p:nvPr/>
        </p:nvSpPr>
        <p:spPr>
          <a:xfrm>
            <a:off x="3525182" y="1162174"/>
            <a:ext cx="2566541" cy="1841428"/>
          </a:xfrm>
          <a:prstGeom prst="roundRect">
            <a:avLst/>
          </a:prstGeom>
        </p:spPr>
        <p:style>
          <a:lnRef idx="2">
            <a:schemeClr val="accent6"/>
          </a:lnRef>
          <a:fillRef idx="1">
            <a:schemeClr val="lt1"/>
          </a:fillRef>
          <a:effectRef idx="0">
            <a:schemeClr val="accent6"/>
          </a:effectRef>
          <a:fontRef idx="minor">
            <a:schemeClr val="dk1"/>
          </a:fontRef>
        </p:style>
        <p:txBody>
          <a:bodyPr/>
          <a:lstStyle>
            <a:lvl1pPr marL="331788" indent="-331788" algn="l" rtl="0" eaLnBrk="0" fontAlgn="base" hangingPunct="0">
              <a:spcBef>
                <a:spcPct val="20000"/>
              </a:spcBef>
              <a:spcAft>
                <a:spcPct val="0"/>
              </a:spcAft>
              <a:buChar char="•"/>
              <a:defRPr sz="2400">
                <a:solidFill>
                  <a:schemeClr val="dk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dk1"/>
                </a:solidFill>
                <a:latin typeface="+mn-lt"/>
                <a:ea typeface="+mn-ea"/>
                <a:cs typeface="+mn-cs"/>
              </a:defRPr>
            </a:lvl2pPr>
            <a:lvl3pPr marL="1130300" indent="-217488" algn="l" rtl="0" eaLnBrk="0" fontAlgn="base" hangingPunct="0">
              <a:spcBef>
                <a:spcPct val="20000"/>
              </a:spcBef>
              <a:spcAft>
                <a:spcPct val="0"/>
              </a:spcAft>
              <a:buChar char="•"/>
              <a:defRPr>
                <a:solidFill>
                  <a:schemeClr val="dk1"/>
                </a:solidFill>
                <a:latin typeface="+mn-lt"/>
                <a:ea typeface="+mn-ea"/>
                <a:cs typeface="+mn-cs"/>
              </a:defRPr>
            </a:lvl3pPr>
            <a:lvl4pPr marL="1585913" indent="-217488" algn="l" rtl="0" eaLnBrk="0" fontAlgn="base" hangingPunct="0">
              <a:spcBef>
                <a:spcPct val="20000"/>
              </a:spcBef>
              <a:spcAft>
                <a:spcPct val="0"/>
              </a:spcAft>
              <a:buFont typeface="Wingdings" pitchFamily="2" charset="2"/>
              <a:buChar char="§"/>
              <a:defRPr>
                <a:solidFill>
                  <a:schemeClr val="dk1"/>
                </a:solidFill>
                <a:latin typeface="+mn-lt"/>
                <a:ea typeface="+mn-ea"/>
                <a:cs typeface="+mn-cs"/>
              </a:defRPr>
            </a:lvl4pPr>
            <a:lvl5pPr marL="2041525" indent="-217488" algn="l" rtl="0" eaLnBrk="0" fontAlgn="base" hangingPunct="0">
              <a:spcBef>
                <a:spcPct val="20000"/>
              </a:spcBef>
              <a:spcAft>
                <a:spcPct val="0"/>
              </a:spcAft>
              <a:buChar char="»"/>
              <a:defRPr>
                <a:solidFill>
                  <a:schemeClr val="dk1"/>
                </a:solidFill>
                <a:latin typeface="+mn-lt"/>
                <a:ea typeface="+mn-ea"/>
                <a:cs typeface="+mn-cs"/>
              </a:defRPr>
            </a:lvl5pPr>
            <a:lvl6pPr marL="2503999" indent="-227637" algn="l" rtl="0" fontAlgn="base">
              <a:spcBef>
                <a:spcPct val="20000"/>
              </a:spcBef>
              <a:spcAft>
                <a:spcPct val="0"/>
              </a:spcAft>
              <a:buChar char="»"/>
              <a:defRPr>
                <a:solidFill>
                  <a:schemeClr val="dk1"/>
                </a:solidFill>
                <a:latin typeface="+mn-lt"/>
                <a:ea typeface="+mn-ea"/>
                <a:cs typeface="+mn-cs"/>
              </a:defRPr>
            </a:lvl6pPr>
            <a:lvl7pPr marL="2959268" indent="-227637" algn="l" rtl="0" fontAlgn="base">
              <a:spcBef>
                <a:spcPct val="20000"/>
              </a:spcBef>
              <a:spcAft>
                <a:spcPct val="0"/>
              </a:spcAft>
              <a:buChar char="»"/>
              <a:defRPr>
                <a:solidFill>
                  <a:schemeClr val="dk1"/>
                </a:solidFill>
                <a:latin typeface="+mn-lt"/>
                <a:ea typeface="+mn-ea"/>
                <a:cs typeface="+mn-cs"/>
              </a:defRPr>
            </a:lvl7pPr>
            <a:lvl8pPr marL="3414540" indent="-227637" algn="l" rtl="0" fontAlgn="base">
              <a:spcBef>
                <a:spcPct val="20000"/>
              </a:spcBef>
              <a:spcAft>
                <a:spcPct val="0"/>
              </a:spcAft>
              <a:buChar char="»"/>
              <a:defRPr>
                <a:solidFill>
                  <a:schemeClr val="dk1"/>
                </a:solidFill>
                <a:latin typeface="+mn-lt"/>
                <a:ea typeface="+mn-ea"/>
                <a:cs typeface="+mn-cs"/>
              </a:defRPr>
            </a:lvl8pPr>
            <a:lvl9pPr marL="3869808" indent="-227637" algn="l" rtl="0" fontAlgn="base">
              <a:spcBef>
                <a:spcPct val="20000"/>
              </a:spcBef>
              <a:spcAft>
                <a:spcPct val="0"/>
              </a:spcAft>
              <a:buChar char="»"/>
              <a:defRPr>
                <a:solidFill>
                  <a:schemeClr val="dk1"/>
                </a:solidFill>
                <a:latin typeface="+mn-lt"/>
                <a:ea typeface="+mn-ea"/>
                <a:cs typeface="+mn-cs"/>
              </a:defRPr>
            </a:lvl9pPr>
          </a:lstStyle>
          <a:p>
            <a:pPr marL="0" indent="0" algn="ctr">
              <a:buFontTx/>
              <a:buNone/>
            </a:pPr>
            <a:r>
              <a:rPr lang="en-US" sz="2600" kern="0" dirty="0"/>
              <a:t>Nuclear Data Covariance  and Statistical Bootstrapping </a:t>
            </a:r>
          </a:p>
          <a:p>
            <a:pPr marL="0" indent="0">
              <a:buFontTx/>
              <a:buNone/>
            </a:pPr>
            <a:endParaRPr lang="en-US" sz="2600" kern="0" dirty="0"/>
          </a:p>
        </p:txBody>
      </p:sp>
      <p:cxnSp>
        <p:nvCxnSpPr>
          <p:cNvPr id="26" name="Straight Arrow Connector 25">
            <a:extLst>
              <a:ext uri="{FF2B5EF4-FFF2-40B4-BE49-F238E27FC236}">
                <a16:creationId xmlns:a16="http://schemas.microsoft.com/office/drawing/2014/main" id="{3481CB59-3E40-4CD6-A7EE-F08FAF532DBD}"/>
              </a:ext>
            </a:extLst>
          </p:cNvPr>
          <p:cNvCxnSpPr>
            <a:cxnSpLocks/>
          </p:cNvCxnSpPr>
          <p:nvPr/>
        </p:nvCxnSpPr>
        <p:spPr bwMode="auto">
          <a:xfrm>
            <a:off x="7771590" y="4591305"/>
            <a:ext cx="0" cy="27926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F42A0EC7-6BA3-4252-B248-EF11E0E5D734}"/>
              </a:ext>
            </a:extLst>
          </p:cNvPr>
          <p:cNvCxnSpPr>
            <a:cxnSpLocks/>
            <a:stCxn id="3" idx="3"/>
          </p:cNvCxnSpPr>
          <p:nvPr/>
        </p:nvCxnSpPr>
        <p:spPr bwMode="auto">
          <a:xfrm>
            <a:off x="3448863" y="2933700"/>
            <a:ext cx="379278" cy="4064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6" name="Straight Arrow Connector 35">
            <a:extLst>
              <a:ext uri="{FF2B5EF4-FFF2-40B4-BE49-F238E27FC236}">
                <a16:creationId xmlns:a16="http://schemas.microsoft.com/office/drawing/2014/main" id="{48757060-0CB2-4587-A565-0589EFA90C4D}"/>
              </a:ext>
            </a:extLst>
          </p:cNvPr>
          <p:cNvCxnSpPr>
            <a:cxnSpLocks/>
          </p:cNvCxnSpPr>
          <p:nvPr/>
        </p:nvCxnSpPr>
        <p:spPr bwMode="auto">
          <a:xfrm flipH="1">
            <a:off x="2794191" y="4870575"/>
            <a:ext cx="389944" cy="38722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8" name="Straight Arrow Connector 37">
            <a:extLst>
              <a:ext uri="{FF2B5EF4-FFF2-40B4-BE49-F238E27FC236}">
                <a16:creationId xmlns:a16="http://schemas.microsoft.com/office/drawing/2014/main" id="{84E5C642-1E45-4031-8363-E0405DFF738C}"/>
              </a:ext>
            </a:extLst>
          </p:cNvPr>
          <p:cNvCxnSpPr>
            <a:cxnSpLocks/>
          </p:cNvCxnSpPr>
          <p:nvPr/>
        </p:nvCxnSpPr>
        <p:spPr bwMode="auto">
          <a:xfrm>
            <a:off x="4871376" y="4583138"/>
            <a:ext cx="0" cy="20319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0" name="Straight Arrow Connector 39">
            <a:extLst>
              <a:ext uri="{FF2B5EF4-FFF2-40B4-BE49-F238E27FC236}">
                <a16:creationId xmlns:a16="http://schemas.microsoft.com/office/drawing/2014/main" id="{18C19DE6-802B-4999-91F4-FF7C0BFA2CF1}"/>
              </a:ext>
            </a:extLst>
          </p:cNvPr>
          <p:cNvCxnSpPr>
            <a:cxnSpLocks/>
          </p:cNvCxnSpPr>
          <p:nvPr/>
        </p:nvCxnSpPr>
        <p:spPr bwMode="auto">
          <a:xfrm>
            <a:off x="4800600" y="2999277"/>
            <a:ext cx="0" cy="20319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7" name="Straight Arrow Connector 46">
            <a:extLst>
              <a:ext uri="{FF2B5EF4-FFF2-40B4-BE49-F238E27FC236}">
                <a16:creationId xmlns:a16="http://schemas.microsoft.com/office/drawing/2014/main" id="{165652DC-BD3E-476F-80B1-916E37539A0C}"/>
              </a:ext>
            </a:extLst>
          </p:cNvPr>
          <p:cNvCxnSpPr>
            <a:cxnSpLocks/>
            <a:stCxn id="17" idx="3"/>
            <a:endCxn id="14" idx="1"/>
          </p:cNvCxnSpPr>
          <p:nvPr/>
        </p:nvCxnSpPr>
        <p:spPr bwMode="auto">
          <a:xfrm flipV="1">
            <a:off x="5938177" y="3903315"/>
            <a:ext cx="509837"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4" name="Straight Arrow Connector 53">
            <a:extLst>
              <a:ext uri="{FF2B5EF4-FFF2-40B4-BE49-F238E27FC236}">
                <a16:creationId xmlns:a16="http://schemas.microsoft.com/office/drawing/2014/main" id="{93178D44-31D3-4EB1-A9CE-FC3A136D2717}"/>
              </a:ext>
            </a:extLst>
          </p:cNvPr>
          <p:cNvCxnSpPr>
            <a:cxnSpLocks/>
            <a:stCxn id="18" idx="1"/>
          </p:cNvCxnSpPr>
          <p:nvPr/>
        </p:nvCxnSpPr>
        <p:spPr bwMode="auto">
          <a:xfrm flipH="1" flipV="1">
            <a:off x="3448863" y="4786337"/>
            <a:ext cx="345040" cy="8115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6" name="Straight Arrow Connector 65">
            <a:extLst>
              <a:ext uri="{FF2B5EF4-FFF2-40B4-BE49-F238E27FC236}">
                <a16:creationId xmlns:a16="http://schemas.microsoft.com/office/drawing/2014/main" id="{3AAEB07E-AEB5-48A5-8BBC-8D6E09D738F4}"/>
              </a:ext>
            </a:extLst>
          </p:cNvPr>
          <p:cNvCxnSpPr>
            <a:cxnSpLocks/>
            <a:stCxn id="23" idx="1"/>
            <a:endCxn id="24" idx="3"/>
          </p:cNvCxnSpPr>
          <p:nvPr/>
        </p:nvCxnSpPr>
        <p:spPr bwMode="auto">
          <a:xfrm flipH="1">
            <a:off x="6091723" y="2081605"/>
            <a:ext cx="513773" cy="128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4" name="Straight Arrow Connector 73">
            <a:extLst>
              <a:ext uri="{FF2B5EF4-FFF2-40B4-BE49-F238E27FC236}">
                <a16:creationId xmlns:a16="http://schemas.microsoft.com/office/drawing/2014/main" id="{C120B122-C47F-46A4-9A83-94278A3F9086}"/>
              </a:ext>
            </a:extLst>
          </p:cNvPr>
          <p:cNvCxnSpPr>
            <a:cxnSpLocks/>
          </p:cNvCxnSpPr>
          <p:nvPr/>
        </p:nvCxnSpPr>
        <p:spPr bwMode="auto">
          <a:xfrm flipH="1">
            <a:off x="3091995" y="1908407"/>
            <a:ext cx="424174" cy="51015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7F6DFFA6-6A37-486D-A9B6-AE540B5B68DD}"/>
              </a:ext>
            </a:extLst>
          </p:cNvPr>
          <p:cNvCxnSpPr>
            <a:cxnSpLocks/>
            <a:endCxn id="20" idx="3"/>
          </p:cNvCxnSpPr>
          <p:nvPr/>
        </p:nvCxnSpPr>
        <p:spPr bwMode="auto">
          <a:xfrm flipH="1">
            <a:off x="3505200" y="4190752"/>
            <a:ext cx="28870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298545365"/>
      </p:ext>
    </p:extLst>
  </p:cSld>
  <p:clrMapOvr>
    <a:masterClrMapping/>
  </p:clrMapOvr>
  <p:transition/>
</p:sld>
</file>

<file path=ppt/theme/theme1.xml><?xml version="1.0" encoding="utf-8"?>
<a:theme xmlns:a="http://schemas.openxmlformats.org/drawingml/2006/main" name="2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40447</TotalTime>
  <Words>2268</Words>
  <Application>Microsoft Office PowerPoint</Application>
  <PresentationFormat>On-screen Show (4:3)</PresentationFormat>
  <Paragraphs>535</Paragraphs>
  <Slides>54</Slides>
  <Notes>19</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Cambria Math</vt:lpstr>
      <vt:lpstr>Times New Roman</vt:lpstr>
      <vt:lpstr>Wingdings</vt:lpstr>
      <vt:lpstr>2_Default Design</vt:lpstr>
      <vt:lpstr>PowerPoint Presentation</vt:lpstr>
      <vt:lpstr>Overview </vt:lpstr>
      <vt:lpstr>Motivation </vt:lpstr>
      <vt:lpstr>Research Objectives</vt:lpstr>
      <vt:lpstr>Research Objectives</vt:lpstr>
      <vt:lpstr>Objectives / Current Status</vt:lpstr>
      <vt:lpstr>Objectives / Current Status</vt:lpstr>
      <vt:lpstr>Assumptions and Limitations</vt:lpstr>
      <vt:lpstr>Summary of Main Theory Utilized</vt:lpstr>
      <vt:lpstr>Prospectus Recap  Methodology</vt:lpstr>
      <vt:lpstr>ETA Design </vt:lpstr>
      <vt:lpstr>Full NIF Model  Source Surface Read </vt:lpstr>
      <vt:lpstr>SCALE source from Full NIF model MCNP SSR </vt:lpstr>
      <vt:lpstr>Importance of source characterization</vt:lpstr>
      <vt:lpstr>PowerPoint Presentation</vt:lpstr>
      <vt:lpstr>PowerPoint Presentation</vt:lpstr>
      <vt:lpstr>PowerPoint Presentation</vt:lpstr>
      <vt:lpstr>PowerPoint Presentation</vt:lpstr>
      <vt:lpstr>PowerPoint Presentation</vt:lpstr>
      <vt:lpstr>Current Results  SSR Source Mapping to SCALE</vt:lpstr>
      <vt:lpstr>SCALE SAMPLER Fluence Results</vt:lpstr>
      <vt:lpstr>Test Case - Mapping SAMPLER Uncertainty to alternate bin structure </vt:lpstr>
      <vt:lpstr>Test Case - Mapping SAMPLER Uncertainty to alternate bin structure </vt:lpstr>
      <vt:lpstr>Test Case - Mapping SAMPLER Uncertainty to alternate bin structure </vt:lpstr>
      <vt:lpstr>Activation Foil Pack Results</vt:lpstr>
      <vt:lpstr>Activation Foil Pack Results</vt:lpstr>
      <vt:lpstr>STAYSL Unfolded Spectrum</vt:lpstr>
      <vt:lpstr>GEF Fission Product Mass Chains </vt:lpstr>
      <vt:lpstr>Path Forward </vt:lpstr>
      <vt:lpstr>BACKUPS</vt:lpstr>
      <vt:lpstr>Research Problem (ETA) </vt:lpstr>
      <vt:lpstr>Questions and Hypothesis (ETA)</vt:lpstr>
      <vt:lpstr>Research Problem (ATHENA)</vt:lpstr>
      <vt:lpstr>Questions and Hypothesis (ATHENA)</vt:lpstr>
      <vt:lpstr>Assumptions and Limitations</vt:lpstr>
      <vt:lpstr>Capability gap in reproducing nuclear weapon environments</vt:lpstr>
      <vt:lpstr>Theory </vt:lpstr>
      <vt:lpstr>Fission Process</vt:lpstr>
      <vt:lpstr>Fission Yields </vt:lpstr>
      <vt:lpstr>Fission Yields </vt:lpstr>
      <vt:lpstr>Fission Product Estimation</vt:lpstr>
      <vt:lpstr>Foil Activation </vt:lpstr>
      <vt:lpstr>Unfolding Solution Methods</vt:lpstr>
      <vt:lpstr>Nuclear Data Uncertainty</vt:lpstr>
      <vt:lpstr>Previous Work </vt:lpstr>
      <vt:lpstr>Options to Generate Representative Nuclear Weapon Environments </vt:lpstr>
      <vt:lpstr>Overview </vt:lpstr>
      <vt:lpstr>ATHENA Spectrum</vt:lpstr>
      <vt:lpstr>SCALE source from MCNP SSR </vt:lpstr>
      <vt:lpstr>Neutron interactions relevant to ETA design</vt:lpstr>
      <vt:lpstr>Possible PHD follow on research areas </vt:lpstr>
      <vt:lpstr>Research Schedule</vt:lpstr>
      <vt:lpstr>Research Schedule</vt:lpstr>
      <vt:lpstr>Research Schedule</vt:lpstr>
    </vt:vector>
  </TitlesOfParts>
  <Company>AFIT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TPEACHEY</dc:creator>
  <cp:lastModifiedBy>nicholas quartemont</cp:lastModifiedBy>
  <cp:revision>1089</cp:revision>
  <dcterms:created xsi:type="dcterms:W3CDTF">2010-05-28T18:07:16Z</dcterms:created>
  <dcterms:modified xsi:type="dcterms:W3CDTF">2018-11-06T18:50:17Z</dcterms:modified>
</cp:coreProperties>
</file>